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Inter SemiBold"/>
      <p:regular r:id="rId38"/>
      <p:bold r:id="rId39"/>
      <p:italic r:id="rId40"/>
      <p:boldItalic r:id="rId41"/>
    </p:embeddedFont>
    <p:embeddedFont>
      <p:font typeface="Inter Light"/>
      <p:regular r:id="rId42"/>
      <p:bold r:id="rId43"/>
      <p:italic r:id="rId44"/>
      <p:boldItalic r:id="rId45"/>
    </p:embeddedFont>
    <p:embeddedFont>
      <p:font typeface="Roboto"/>
      <p:regular r:id="rId46"/>
      <p:bold r:id="rId47"/>
      <p:italic r:id="rId48"/>
      <p:boldItalic r:id="rId49"/>
    </p:embeddedFont>
    <p:embeddedFont>
      <p:font typeface="Inter"/>
      <p:regular r:id="rId50"/>
      <p:bold r:id="rId51"/>
      <p:italic r:id="rId52"/>
      <p:boldItalic r:id="rId53"/>
    </p:embeddedFont>
    <p:embeddedFont>
      <p:font typeface="Open Sans SemiBold"/>
      <p:regular r:id="rId54"/>
      <p:bold r:id="rId55"/>
      <p:italic r:id="rId56"/>
      <p:boldItalic r:id="rId57"/>
    </p:embeddedFont>
    <p:embeddedFont>
      <p:font typeface="Bitter"/>
      <p:regular r:id="rId58"/>
      <p:bold r:id="rId59"/>
      <p:italic r:id="rId60"/>
      <p:boldItalic r:id="rId61"/>
    </p:embeddedFont>
    <p:embeddedFont>
      <p:font typeface="Bitter ExtraBold"/>
      <p:bold r:id="rId62"/>
      <p:boldItalic r:id="rId63"/>
    </p:embeddedFont>
    <p:embeddedFont>
      <p:font typeface="Bitter SemiBold"/>
      <p:regular r:id="rId64"/>
      <p:bold r:id="rId65"/>
      <p:italic r:id="rId66"/>
      <p:boldItalic r:id="rId67"/>
    </p:embeddedFont>
    <p:embeddedFont>
      <p:font typeface="Inter Medium"/>
      <p:regular r:id="rId68"/>
      <p:bold r:id="rId69"/>
      <p:italic r:id="rId70"/>
      <p:boldItalic r:id="rId71"/>
    </p:embeddedFont>
    <p:embeddedFont>
      <p:font typeface="Open Sans Light"/>
      <p:regular r:id="rId72"/>
      <p:bold r:id="rId73"/>
      <p:italic r:id="rId74"/>
      <p:boldItalic r:id="rId75"/>
    </p:embeddedFont>
    <p:embeddedFont>
      <p:font typeface="Open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ridhar Kotagir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958287-2140-4B30-A756-09D626861407}">
  <a:tblStyle styleId="{75958287-2140-4B30-A756-09D6268614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InterSemiBold-italic.fntdata"/><Relationship Id="rId42" Type="http://schemas.openxmlformats.org/officeDocument/2006/relationships/font" Target="fonts/InterLight-regular.fntdata"/><Relationship Id="rId41" Type="http://schemas.openxmlformats.org/officeDocument/2006/relationships/font" Target="fonts/InterSemiBold-boldItalic.fntdata"/><Relationship Id="rId44" Type="http://schemas.openxmlformats.org/officeDocument/2006/relationships/font" Target="fonts/InterLight-italic.fntdata"/><Relationship Id="rId43" Type="http://schemas.openxmlformats.org/officeDocument/2006/relationships/font" Target="fonts/InterLight-bold.fntdata"/><Relationship Id="rId46" Type="http://schemas.openxmlformats.org/officeDocument/2006/relationships/font" Target="fonts/Roboto-regular.fntdata"/><Relationship Id="rId45" Type="http://schemas.openxmlformats.org/officeDocument/2006/relationships/font" Target="fonts/Inter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Light-bold.fntdata"/><Relationship Id="rId72" Type="http://schemas.openxmlformats.org/officeDocument/2006/relationships/font" Target="fonts/OpenSansLight-regular.fntdata"/><Relationship Id="rId31" Type="http://schemas.openxmlformats.org/officeDocument/2006/relationships/slide" Target="slides/slide25.xml"/><Relationship Id="rId75" Type="http://schemas.openxmlformats.org/officeDocument/2006/relationships/font" Target="fonts/OpenSansLight-boldItalic.fntdata"/><Relationship Id="rId30" Type="http://schemas.openxmlformats.org/officeDocument/2006/relationships/slide" Target="slides/slide24.xml"/><Relationship Id="rId74" Type="http://schemas.openxmlformats.org/officeDocument/2006/relationships/font" Target="fonts/OpenSansLight-italic.fntdata"/><Relationship Id="rId33" Type="http://schemas.openxmlformats.org/officeDocument/2006/relationships/slide" Target="slides/slide27.xml"/><Relationship Id="rId77" Type="http://schemas.openxmlformats.org/officeDocument/2006/relationships/font" Target="fonts/OpenSans-bold.fntdata"/><Relationship Id="rId32" Type="http://schemas.openxmlformats.org/officeDocument/2006/relationships/slide" Target="slides/slide26.xml"/><Relationship Id="rId76" Type="http://schemas.openxmlformats.org/officeDocument/2006/relationships/font" Target="fonts/OpenSans-regular.fntdata"/><Relationship Id="rId35" Type="http://schemas.openxmlformats.org/officeDocument/2006/relationships/slide" Target="slides/slide29.xml"/><Relationship Id="rId79" Type="http://schemas.openxmlformats.org/officeDocument/2006/relationships/font" Target="fonts/OpenSans-boldItalic.fntdata"/><Relationship Id="rId34" Type="http://schemas.openxmlformats.org/officeDocument/2006/relationships/slide" Target="slides/slide28.xml"/><Relationship Id="rId78" Type="http://schemas.openxmlformats.org/officeDocument/2006/relationships/font" Target="fonts/OpenSans-italic.fntdata"/><Relationship Id="rId71" Type="http://schemas.openxmlformats.org/officeDocument/2006/relationships/font" Target="fonts/InterMedium-boldItalic.fntdata"/><Relationship Id="rId70" Type="http://schemas.openxmlformats.org/officeDocument/2006/relationships/font" Target="fonts/Inter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InterSemiBold-bold.fntdata"/><Relationship Id="rId38" Type="http://schemas.openxmlformats.org/officeDocument/2006/relationships/font" Target="fonts/InterSemiBold-regular.fntdata"/><Relationship Id="rId62" Type="http://schemas.openxmlformats.org/officeDocument/2006/relationships/font" Target="fonts/BitterExtraBold-bold.fntdata"/><Relationship Id="rId61" Type="http://schemas.openxmlformats.org/officeDocument/2006/relationships/font" Target="fonts/Bitter-boldItalic.fntdata"/><Relationship Id="rId20" Type="http://schemas.openxmlformats.org/officeDocument/2006/relationships/slide" Target="slides/slide14.xml"/><Relationship Id="rId64" Type="http://schemas.openxmlformats.org/officeDocument/2006/relationships/font" Target="fonts/BitterSemiBold-regular.fntdata"/><Relationship Id="rId63" Type="http://schemas.openxmlformats.org/officeDocument/2006/relationships/font" Target="fonts/BitterExtraBold-boldItalic.fntdata"/><Relationship Id="rId22" Type="http://schemas.openxmlformats.org/officeDocument/2006/relationships/slide" Target="slides/slide16.xml"/><Relationship Id="rId66" Type="http://schemas.openxmlformats.org/officeDocument/2006/relationships/font" Target="fonts/BitterSemiBold-italic.fntdata"/><Relationship Id="rId21" Type="http://schemas.openxmlformats.org/officeDocument/2006/relationships/slide" Target="slides/slide15.xml"/><Relationship Id="rId65" Type="http://schemas.openxmlformats.org/officeDocument/2006/relationships/font" Target="fonts/BitterSemiBold-bold.fntdata"/><Relationship Id="rId24" Type="http://schemas.openxmlformats.org/officeDocument/2006/relationships/slide" Target="slides/slide18.xml"/><Relationship Id="rId68" Type="http://schemas.openxmlformats.org/officeDocument/2006/relationships/font" Target="fonts/InterMedium-regular.fntdata"/><Relationship Id="rId23" Type="http://schemas.openxmlformats.org/officeDocument/2006/relationships/slide" Target="slides/slide17.xml"/><Relationship Id="rId67" Type="http://schemas.openxmlformats.org/officeDocument/2006/relationships/font" Target="fonts/BitterSemiBold-boldItalic.fntdata"/><Relationship Id="rId60" Type="http://schemas.openxmlformats.org/officeDocument/2006/relationships/font" Target="fonts/Bitter-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Inter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bold.fntdata"/><Relationship Id="rId50" Type="http://schemas.openxmlformats.org/officeDocument/2006/relationships/font" Target="fonts/Inter-regular.fntdata"/><Relationship Id="rId53" Type="http://schemas.openxmlformats.org/officeDocument/2006/relationships/font" Target="fonts/Inter-boldItalic.fntdata"/><Relationship Id="rId52" Type="http://schemas.openxmlformats.org/officeDocument/2006/relationships/font" Target="fonts/Inter-italic.fntdata"/><Relationship Id="rId11" Type="http://schemas.openxmlformats.org/officeDocument/2006/relationships/slide" Target="slides/slide5.xml"/><Relationship Id="rId55" Type="http://schemas.openxmlformats.org/officeDocument/2006/relationships/font" Target="fonts/OpenSansSemiBold-bold.fntdata"/><Relationship Id="rId10" Type="http://schemas.openxmlformats.org/officeDocument/2006/relationships/slide" Target="slides/slide4.xml"/><Relationship Id="rId54" Type="http://schemas.openxmlformats.org/officeDocument/2006/relationships/font" Target="fonts/OpenSansSemiBold-regular.fntdata"/><Relationship Id="rId13" Type="http://schemas.openxmlformats.org/officeDocument/2006/relationships/slide" Target="slides/slide7.xml"/><Relationship Id="rId57" Type="http://schemas.openxmlformats.org/officeDocument/2006/relationships/font" Target="fonts/OpenSansSemiBold-boldItalic.fntdata"/><Relationship Id="rId12" Type="http://schemas.openxmlformats.org/officeDocument/2006/relationships/slide" Target="slides/slide6.xml"/><Relationship Id="rId56" Type="http://schemas.openxmlformats.org/officeDocument/2006/relationships/font" Target="fonts/OpenSansSemiBold-italic.fntdata"/><Relationship Id="rId15" Type="http://schemas.openxmlformats.org/officeDocument/2006/relationships/slide" Target="slides/slide9.xml"/><Relationship Id="rId59" Type="http://schemas.openxmlformats.org/officeDocument/2006/relationships/font" Target="fonts/Bitter-bold.fntdata"/><Relationship Id="rId14" Type="http://schemas.openxmlformats.org/officeDocument/2006/relationships/slide" Target="slides/slide8.xml"/><Relationship Id="rId58" Type="http://schemas.openxmlformats.org/officeDocument/2006/relationships/font" Target="fonts/Bitter-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31T19:20:37.232">
    <p:pos x="6000" y="0"/>
    <p:text>@ajayc@thoughtworks.com, Martin liked the current visual in general but thought it was messy with all the connecting lines. I have simplified it like this. Let me know what you think, we can replace with this if you like.
_Assigned to vfe.1722054171.ajayc@thoughtworks.com_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61105f82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161105f82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3c7d14a4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3c7d14a4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latin typeface="Inter"/>
                <a:ea typeface="Inter"/>
                <a:cs typeface="Inter"/>
                <a:sym typeface="Inter"/>
              </a:rPr>
              <a:t>Measuring value 2 step process, first define, build and then measure to ensure it is indeed delivering the value intended, repeat for incremental development</a:t>
            </a:r>
            <a:endParaRPr sz="1400">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Char char="●"/>
            </a:pPr>
            <a:r>
              <a:rPr lang="en" sz="1400">
                <a:solidFill>
                  <a:schemeClr val="dk1"/>
                </a:solidFill>
                <a:latin typeface="Inter"/>
                <a:ea typeface="Inter"/>
                <a:cs typeface="Inter"/>
                <a:sym typeface="Inter"/>
              </a:rPr>
              <a:t>1st step in the cycle is to define value. A well-structured Platform Value Model can help articulate the key cost, savings and the timeline involved</a:t>
            </a:r>
            <a:endParaRPr sz="1400">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While Value model helps decide what to build, Platform Value Metrics help track the performance quantifiable data points to help assess </a:t>
            </a:r>
            <a:r>
              <a:rPr lang="en" sz="1400">
                <a:solidFill>
                  <a:schemeClr val="dk1"/>
                </a:solidFill>
                <a:latin typeface="Inter"/>
                <a:ea typeface="Inter"/>
                <a:cs typeface="Inter"/>
                <a:sym typeface="Inter"/>
              </a:rPr>
              <a:t>against</a:t>
            </a:r>
            <a:r>
              <a:rPr lang="en" sz="1400">
                <a:solidFill>
                  <a:schemeClr val="dk1"/>
                </a:solidFill>
                <a:latin typeface="Inter"/>
                <a:ea typeface="Inter"/>
                <a:cs typeface="Inter"/>
                <a:sym typeface="Inter"/>
              </a:rPr>
              <a:t> objectives</a:t>
            </a:r>
            <a:endParaRPr sz="1400">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This iterative approach ensures that the platform remains a strategic asset for our organization.</a:t>
            </a:r>
            <a:endParaRPr sz="1400">
              <a:solidFill>
                <a:schemeClr val="dk1"/>
              </a:solidFill>
              <a:latin typeface="Inter"/>
              <a:ea typeface="Inter"/>
              <a:cs typeface="Inter"/>
              <a:sym typeface="Inte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09bc8492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609bc8492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600">
              <a:solidFill>
                <a:schemeClr val="dk1"/>
              </a:solidFill>
              <a:latin typeface="Inter"/>
              <a:ea typeface="Inter"/>
              <a:cs typeface="Inter"/>
              <a:sym typeface="Inte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85199b14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85199b14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609bc8492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609bc8492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prioritization - </a:t>
            </a:r>
            <a:r>
              <a:rPr lang="en">
                <a:solidFill>
                  <a:schemeClr val="dk1"/>
                </a:solidFill>
                <a:latin typeface="Inter"/>
                <a:ea typeface="Inter"/>
                <a:cs typeface="Inter"/>
                <a:sym typeface="Inter"/>
              </a:rPr>
              <a:t>With competing priorities build this model for each technical product capability for value driven prioritization</a:t>
            </a:r>
            <a:endParaRPr>
              <a:solidFill>
                <a:schemeClr val="dk1"/>
              </a:solidFill>
              <a:latin typeface="Inter"/>
              <a:ea typeface="Inter"/>
              <a:cs typeface="Inter"/>
              <a:sym typeface="Inter"/>
            </a:endParaRPr>
          </a:p>
          <a:p>
            <a:pPr indent="0" lvl="0" marL="0" rtl="0" algn="l">
              <a:spcBef>
                <a:spcPts val="0"/>
              </a:spcBef>
              <a:spcAft>
                <a:spcPts val="0"/>
              </a:spcAft>
              <a:buNone/>
            </a:pPr>
            <a:r>
              <a:rPr lang="en">
                <a:solidFill>
                  <a:schemeClr val="dk1"/>
                </a:solidFill>
                <a:latin typeface="Inter"/>
                <a:ea typeface="Inter"/>
                <a:cs typeface="Inter"/>
                <a:sym typeface="Inter"/>
              </a:rPr>
              <a:t>Make right assumptions - Costs used in this model are not readily available, make right assumptions based on experience and data available</a:t>
            </a:r>
            <a:endParaRPr>
              <a:solidFill>
                <a:schemeClr val="dk1"/>
              </a:solidFill>
              <a:latin typeface="Inter"/>
              <a:ea typeface="Inter"/>
              <a:cs typeface="Inter"/>
              <a:sym typeface="Inter"/>
            </a:endParaRPr>
          </a:p>
          <a:p>
            <a:pPr indent="0" lvl="0" marL="0" rtl="0" algn="l">
              <a:spcBef>
                <a:spcPts val="0"/>
              </a:spcBef>
              <a:spcAft>
                <a:spcPts val="0"/>
              </a:spcAft>
              <a:buNone/>
            </a:pPr>
            <a:r>
              <a:rPr lang="en">
                <a:solidFill>
                  <a:schemeClr val="dk1"/>
                </a:solidFill>
                <a:latin typeface="Inter"/>
                <a:ea typeface="Inter"/>
                <a:cs typeface="Inter"/>
                <a:sym typeface="Inter"/>
              </a:rPr>
              <a:t>Extend and customize - This model is not a one size fits all, extend/update the measurement criteria, costs and the timeline based on the use case and needs</a:t>
            </a:r>
            <a:endParaRPr>
              <a:solidFill>
                <a:schemeClr val="dk1"/>
              </a:solidFill>
              <a:latin typeface="Inter"/>
              <a:ea typeface="Inter"/>
              <a:cs typeface="Inter"/>
              <a:sym typeface="Inter"/>
            </a:endParaRPr>
          </a:p>
          <a:p>
            <a:pPr indent="0" lvl="0" marL="0" rtl="0" algn="l">
              <a:spcBef>
                <a:spcPts val="0"/>
              </a:spcBef>
              <a:spcAft>
                <a:spcPts val="0"/>
              </a:spcAft>
              <a:buNone/>
            </a:pPr>
            <a:r>
              <a:rPr lang="en">
                <a:solidFill>
                  <a:schemeClr val="dk1"/>
                </a:solidFill>
                <a:latin typeface="Inter"/>
                <a:ea typeface="Inter"/>
                <a:cs typeface="Inter"/>
                <a:sym typeface="Inter"/>
              </a:rPr>
              <a:t>Make it working Model - Decisions change and the reality may look different, keep the model upto date to reflect the reality</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8af9913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8af9913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609bc8492e_0_353:notes"/>
          <p:cNvSpPr/>
          <p:nvPr>
            <p:ph idx="2" type="sldImg"/>
          </p:nvPr>
        </p:nvSpPr>
        <p:spPr>
          <a:xfrm>
            <a:off x="381297"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609bc8492e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45716043e0_0_21:notes"/>
          <p:cNvSpPr/>
          <p:nvPr>
            <p:ph idx="2" type="sldImg"/>
          </p:nvPr>
        </p:nvSpPr>
        <p:spPr>
          <a:xfrm>
            <a:off x="381297"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45716043e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48af9913ac_0_147:notes"/>
          <p:cNvSpPr/>
          <p:nvPr>
            <p:ph idx="2" type="sldImg"/>
          </p:nvPr>
        </p:nvSpPr>
        <p:spPr>
          <a:xfrm>
            <a:off x="381297"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48af9913a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85199b1493_1_103:notes"/>
          <p:cNvSpPr/>
          <p:nvPr>
            <p:ph idx="2" type="sldImg"/>
          </p:nvPr>
        </p:nvSpPr>
        <p:spPr>
          <a:xfrm>
            <a:off x="381297"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85199b1493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85199b1493_1_115:notes"/>
          <p:cNvSpPr/>
          <p:nvPr>
            <p:ph idx="2" type="sldImg"/>
          </p:nvPr>
        </p:nvSpPr>
        <p:spPr>
          <a:xfrm>
            <a:off x="381297"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85199b149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6f8980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6f8980d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5716043e0_0_59:notes"/>
          <p:cNvSpPr/>
          <p:nvPr>
            <p:ph idx="2" type="sldImg"/>
          </p:nvPr>
        </p:nvSpPr>
        <p:spPr>
          <a:xfrm>
            <a:off x="381297"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45716043e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48af9913ac_0_168:notes"/>
          <p:cNvSpPr/>
          <p:nvPr>
            <p:ph idx="2" type="sldImg"/>
          </p:nvPr>
        </p:nvSpPr>
        <p:spPr>
          <a:xfrm>
            <a:off x="381297"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48af9913a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4583ac26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4583ac26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bfb8deff3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bfb8deff3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62c65adf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62c65adf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bfb8deff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bfb8deff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bfb8deff3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bfb8deff3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3d5286ec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3d5286ec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Organizations </a:t>
            </a:r>
            <a:r>
              <a:rPr lang="en"/>
              <a:t>primarily drive towards one of the following goals</a:t>
            </a:r>
            <a:endParaRPr/>
          </a:p>
          <a:p>
            <a:pPr indent="-298450" lvl="0" marL="457200" rtl="0" algn="l">
              <a:spcBef>
                <a:spcPts val="0"/>
              </a:spcBef>
              <a:spcAft>
                <a:spcPts val="0"/>
              </a:spcAft>
              <a:buSzPts val="1100"/>
              <a:buChar char="-"/>
            </a:pPr>
            <a:r>
              <a:rPr lang="en"/>
              <a:t>Become nimble by driving cost optimization - VCR</a:t>
            </a:r>
            <a:endParaRPr/>
          </a:p>
          <a:p>
            <a:pPr indent="-298450" lvl="0" marL="457200" rtl="0" algn="l">
              <a:spcBef>
                <a:spcPts val="0"/>
              </a:spcBef>
              <a:spcAft>
                <a:spcPts val="0"/>
              </a:spcAft>
              <a:buSzPts val="1100"/>
              <a:buChar char="-"/>
            </a:pPr>
            <a:r>
              <a:rPr lang="en"/>
              <a:t>Drive growth by driving with innovation and new feature delivery - IAR</a:t>
            </a:r>
            <a:endParaRPr/>
          </a:p>
          <a:p>
            <a:pPr indent="-298450" lvl="0" marL="457200" rtl="0" algn="l">
              <a:spcBef>
                <a:spcPts val="0"/>
              </a:spcBef>
              <a:spcAft>
                <a:spcPts val="0"/>
              </a:spcAft>
              <a:buSzPts val="1100"/>
              <a:buChar char="-"/>
            </a:pPr>
            <a:r>
              <a:rPr lang="en"/>
              <a:t>Drive better developer effectiveness - DTR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 Toil </a:t>
            </a:r>
            <a:endParaRPr/>
          </a:p>
          <a:p>
            <a:pPr indent="0" lvl="0" marL="0" rtl="0" algn="l">
              <a:spcBef>
                <a:spcPts val="0"/>
              </a:spcBef>
              <a:spcAft>
                <a:spcPts val="0"/>
              </a:spcAft>
              <a:buNone/>
            </a:pPr>
            <a:r>
              <a:rPr lang="en"/>
              <a:t>Causes</a:t>
            </a:r>
            <a:endParaRPr/>
          </a:p>
          <a:p>
            <a:pPr indent="-298450" lvl="0" marL="457200" rtl="0" algn="l">
              <a:spcBef>
                <a:spcPts val="0"/>
              </a:spcBef>
              <a:spcAft>
                <a:spcPts val="0"/>
              </a:spcAft>
              <a:buSzPts val="1100"/>
              <a:buChar char="-"/>
            </a:pPr>
            <a:r>
              <a:rPr lang="en"/>
              <a:t>manual, </a:t>
            </a:r>
            <a:endParaRPr/>
          </a:p>
          <a:p>
            <a:pPr indent="-298450" lvl="0" marL="457200" rtl="0" algn="l">
              <a:spcBef>
                <a:spcPts val="0"/>
              </a:spcBef>
              <a:spcAft>
                <a:spcPts val="0"/>
              </a:spcAft>
              <a:buSzPts val="1100"/>
              <a:buChar char="-"/>
            </a:pPr>
            <a:r>
              <a:rPr lang="en"/>
              <a:t>repetitive</a:t>
            </a:r>
            <a:r>
              <a:rPr lang="en"/>
              <a:t>, </a:t>
            </a:r>
            <a:endParaRPr/>
          </a:p>
          <a:p>
            <a:pPr indent="-298450" lvl="0" marL="457200" rtl="0" algn="l">
              <a:spcBef>
                <a:spcPts val="0"/>
              </a:spcBef>
              <a:spcAft>
                <a:spcPts val="0"/>
              </a:spcAft>
              <a:buSzPts val="1100"/>
              <a:buChar char="-"/>
            </a:pPr>
            <a:r>
              <a:rPr lang="en"/>
              <a:t>No enduring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Results</a:t>
            </a:r>
            <a:endParaRPr/>
          </a:p>
          <a:p>
            <a:pPr indent="-298450" lvl="0" marL="457200" rtl="0" algn="l">
              <a:spcBef>
                <a:spcPts val="0"/>
              </a:spcBef>
              <a:spcAft>
                <a:spcPts val="0"/>
              </a:spcAft>
              <a:buSzPts val="1100"/>
              <a:buChar char="-"/>
            </a:pPr>
            <a:r>
              <a:rPr lang="en"/>
              <a:t>Low morale</a:t>
            </a:r>
            <a:endParaRPr/>
          </a:p>
          <a:p>
            <a:pPr indent="-298450" lvl="0" marL="457200" rtl="0" algn="l">
              <a:spcBef>
                <a:spcPts val="0"/>
              </a:spcBef>
              <a:spcAft>
                <a:spcPts val="0"/>
              </a:spcAft>
              <a:buSzPts val="1100"/>
              <a:buChar char="-"/>
            </a:pPr>
            <a:r>
              <a:rPr lang="en"/>
              <a:t>burnout</a:t>
            </a:r>
            <a:endParaRPr/>
          </a:p>
          <a:p>
            <a:pPr indent="-298450" lvl="0" marL="457200" rtl="0" algn="l">
              <a:spcBef>
                <a:spcPts val="0"/>
              </a:spcBef>
              <a:spcAft>
                <a:spcPts val="0"/>
              </a:spcAft>
              <a:buSzPts val="1100"/>
              <a:buChar char="-"/>
            </a:pPr>
            <a:r>
              <a:rPr lang="en"/>
              <a:t>Career stagnation</a:t>
            </a:r>
            <a:endParaRPr/>
          </a:p>
          <a:p>
            <a:pPr indent="-298450" lvl="0" marL="457200" rtl="0" algn="l">
              <a:spcBef>
                <a:spcPts val="0"/>
              </a:spcBef>
              <a:spcAft>
                <a:spcPts val="0"/>
              </a:spcAft>
              <a:buSzPts val="1100"/>
              <a:buChar char="-"/>
            </a:pPr>
            <a:r>
              <a:rPr lang="en"/>
              <a:t>Attrition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3d5286ecd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3d5286ecd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3d5286ecd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3d5286ecd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847fd24a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847fd24a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pride ourselves on also giving back to the community through our thought leadership, we’ve written 100+ books on everything from value-driven digital transformation and lean product management to DevOps, and test driven development.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422769fdd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422769fdd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8001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Try out the model and metrics in your platform engineering efforts</a:t>
            </a:r>
            <a:endParaRPr sz="1400">
              <a:solidFill>
                <a:schemeClr val="dk1"/>
              </a:solidFill>
              <a:latin typeface="Inter"/>
              <a:ea typeface="Inter"/>
              <a:cs typeface="Inter"/>
              <a:sym typeface="Inter"/>
            </a:endParaRPr>
          </a:p>
          <a:p>
            <a:pPr indent="0" lvl="0" marL="1371600" rtl="0" algn="l">
              <a:spcBef>
                <a:spcPts val="0"/>
              </a:spcBef>
              <a:spcAft>
                <a:spcPts val="0"/>
              </a:spcAft>
              <a:buClr>
                <a:schemeClr val="dk1"/>
              </a:buClr>
              <a:buSzPts val="1100"/>
              <a:buFont typeface="Arial"/>
              <a:buNone/>
            </a:pPr>
            <a:r>
              <a:t/>
            </a:r>
            <a:endParaRPr sz="1400">
              <a:solidFill>
                <a:schemeClr val="dk1"/>
              </a:solidFill>
              <a:latin typeface="Inter"/>
              <a:ea typeface="Inter"/>
              <a:cs typeface="Inter"/>
              <a:sym typeface="Inter"/>
            </a:endParaRPr>
          </a:p>
          <a:p>
            <a:pPr indent="-317500" lvl="0" marL="8001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Provide feedback on what additional metrics you would like to see</a:t>
            </a:r>
            <a:endParaRPr sz="1400">
              <a:solidFill>
                <a:schemeClr val="dk1"/>
              </a:solidFill>
              <a:latin typeface="Inter"/>
              <a:ea typeface="Inter"/>
              <a:cs typeface="Inter"/>
              <a:sym typeface="Inter"/>
            </a:endParaRPr>
          </a:p>
          <a:p>
            <a:pPr indent="0" lvl="0" marL="1371600" rtl="0" algn="l">
              <a:spcBef>
                <a:spcPts val="0"/>
              </a:spcBef>
              <a:spcAft>
                <a:spcPts val="0"/>
              </a:spcAft>
              <a:buClr>
                <a:schemeClr val="dk1"/>
              </a:buClr>
              <a:buSzPts val="1100"/>
              <a:buFont typeface="Arial"/>
              <a:buNone/>
            </a:pPr>
            <a:r>
              <a:t/>
            </a:r>
            <a:endParaRPr sz="1400">
              <a:solidFill>
                <a:schemeClr val="dk1"/>
              </a:solidFill>
              <a:latin typeface="Inter"/>
              <a:ea typeface="Inter"/>
              <a:cs typeface="Inter"/>
              <a:sym typeface="Inter"/>
            </a:endParaRPr>
          </a:p>
          <a:p>
            <a:pPr indent="-317500" lvl="0" marL="8001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Have conversations with your product management and stream-aligned teams to see if this gives a better leading understanding of their platform engineering efforts</a:t>
            </a:r>
            <a:endParaRPr sz="1400">
              <a:solidFill>
                <a:schemeClr val="dk1"/>
              </a:solidFill>
              <a:latin typeface="Inter"/>
              <a:ea typeface="Inter"/>
              <a:cs typeface="Inter"/>
              <a:sym typeface="Inter"/>
            </a:endParaRPr>
          </a:p>
          <a:p>
            <a:pPr indent="-317500" lvl="1" marL="18288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Not intended as a replacement for DORA metrics as leading indicators, but to augment and support that as you hone in on platform capabilities</a:t>
            </a:r>
            <a:endParaRPr sz="1400">
              <a:solidFill>
                <a:schemeClr val="dk1"/>
              </a:solidFill>
              <a:latin typeface="Inter"/>
              <a:ea typeface="Inter"/>
              <a:cs typeface="Inter"/>
              <a:sym typeface="Inter"/>
            </a:endParaRPr>
          </a:p>
          <a:p>
            <a:pPr indent="0" lvl="0" marL="1371600" rtl="0" algn="l">
              <a:spcBef>
                <a:spcPts val="0"/>
              </a:spcBef>
              <a:spcAft>
                <a:spcPts val="0"/>
              </a:spcAft>
              <a:buClr>
                <a:schemeClr val="dk1"/>
              </a:buClr>
              <a:buSzPts val="1100"/>
              <a:buFont typeface="Arial"/>
              <a:buNone/>
            </a:pPr>
            <a:r>
              <a:t/>
            </a:r>
            <a:endParaRPr sz="1400">
              <a:solidFill>
                <a:schemeClr val="dk1"/>
              </a:solidFill>
              <a:latin typeface="Inter"/>
              <a:ea typeface="Inter"/>
              <a:cs typeface="Inter"/>
              <a:sym typeface="Inter"/>
            </a:endParaRPr>
          </a:p>
          <a:p>
            <a:pPr indent="-317500" lvl="0" marL="8001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Reach out to us for a copy of the value model</a:t>
            </a:r>
            <a:endParaRPr sz="1400">
              <a:solidFill>
                <a:schemeClr val="dk1"/>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3eb49d3e4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3eb49d3e4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68300" lvl="0" marL="800100" rtl="0" algn="l">
              <a:spcBef>
                <a:spcPts val="0"/>
              </a:spcBef>
              <a:spcAft>
                <a:spcPts val="0"/>
              </a:spcAft>
              <a:buClr>
                <a:schemeClr val="dk1"/>
              </a:buClr>
              <a:buSzPts val="2200"/>
              <a:buFont typeface="Inter"/>
              <a:buChar char="❏"/>
            </a:pPr>
            <a:r>
              <a:rPr lang="en" sz="1800">
                <a:solidFill>
                  <a:srgbClr val="676A6C"/>
                </a:solidFill>
                <a:highlight>
                  <a:srgbClr val="FFFFFF"/>
                </a:highlight>
                <a:latin typeface="Open Sans"/>
                <a:ea typeface="Open Sans"/>
                <a:cs typeface="Open Sans"/>
                <a:sym typeface="Open Sans"/>
              </a:rPr>
              <a:t>1. Understand how this model is applicable to the entire platform capability decision making process</a:t>
            </a:r>
            <a:endParaRPr sz="1800">
              <a:solidFill>
                <a:srgbClr val="676A6C"/>
              </a:solidFill>
              <a:highlight>
                <a:srgbClr val="FFFFFF"/>
              </a:highlight>
              <a:latin typeface="Open Sans"/>
              <a:ea typeface="Open Sans"/>
              <a:cs typeface="Open Sans"/>
              <a:sym typeface="Open Sans"/>
            </a:endParaRPr>
          </a:p>
          <a:p>
            <a:pPr indent="-368300" lvl="0" marL="800100" rtl="0" algn="l">
              <a:spcBef>
                <a:spcPts val="0"/>
              </a:spcBef>
              <a:spcAft>
                <a:spcPts val="0"/>
              </a:spcAft>
              <a:buClr>
                <a:schemeClr val="dk1"/>
              </a:buClr>
              <a:buSzPts val="2200"/>
              <a:buFont typeface="Inter"/>
              <a:buChar char="❏"/>
            </a:pPr>
            <a:r>
              <a:rPr lang="en" sz="1800">
                <a:solidFill>
                  <a:srgbClr val="676A6C"/>
                </a:solidFill>
                <a:highlight>
                  <a:srgbClr val="FFFFFF"/>
                </a:highlight>
                <a:latin typeface="Open Sans"/>
                <a:ea typeface="Open Sans"/>
                <a:cs typeface="Open Sans"/>
                <a:sym typeface="Open Sans"/>
              </a:rPr>
              <a:t>2. Steps to incorporate this model into their devops journey</a:t>
            </a:r>
            <a:endParaRPr sz="1800">
              <a:solidFill>
                <a:srgbClr val="676A6C"/>
              </a:solidFill>
              <a:highlight>
                <a:srgbClr val="FFFFFF"/>
              </a:highlight>
              <a:latin typeface="Open Sans"/>
              <a:ea typeface="Open Sans"/>
              <a:cs typeface="Open Sans"/>
              <a:sym typeface="Open Sans"/>
            </a:endParaRPr>
          </a:p>
          <a:p>
            <a:pPr indent="-368300" lvl="0" marL="800100" rtl="0" algn="l">
              <a:spcBef>
                <a:spcPts val="0"/>
              </a:spcBef>
              <a:spcAft>
                <a:spcPts val="0"/>
              </a:spcAft>
              <a:buClr>
                <a:schemeClr val="dk1"/>
              </a:buClr>
              <a:buSzPts val="2200"/>
              <a:buFont typeface="Inter"/>
              <a:buChar char="❏"/>
            </a:pPr>
            <a:r>
              <a:rPr lang="en" sz="1800">
                <a:solidFill>
                  <a:srgbClr val="676A6C"/>
                </a:solidFill>
                <a:highlight>
                  <a:srgbClr val="FFFFFF"/>
                </a:highlight>
                <a:latin typeface="Open Sans"/>
                <a:ea typeface="Open Sans"/>
                <a:cs typeface="Open Sans"/>
                <a:sym typeface="Open Sans"/>
              </a:rPr>
              <a:t>3. How to extend and customize this model for seamless contextual integration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5ed9f7c43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5ed9f7c43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Your internal teams have similar requirements for platform capabilities</a:t>
            </a:r>
            <a:endParaRPr sz="1400">
              <a:solidFill>
                <a:schemeClr val="dk1"/>
              </a:solidFill>
              <a:latin typeface="Inter"/>
              <a:ea typeface="Inter"/>
              <a:cs typeface="Inter"/>
              <a:sym typeface="Inter"/>
            </a:endParaRPr>
          </a:p>
          <a:p>
            <a:pPr indent="-317500" lvl="1" marL="9144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Examples</a:t>
            </a:r>
            <a:endParaRPr sz="1400">
              <a:solidFill>
                <a:schemeClr val="dk1"/>
              </a:solidFill>
              <a:latin typeface="Inter"/>
              <a:ea typeface="Inter"/>
              <a:cs typeface="Inter"/>
              <a:sym typeface="Inter"/>
            </a:endParaRPr>
          </a:p>
          <a:p>
            <a:pPr indent="-317500" lvl="1" marL="9144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Automated Infrastructure Provisioning</a:t>
            </a:r>
            <a:endParaRPr sz="1400">
              <a:solidFill>
                <a:schemeClr val="dk1"/>
              </a:solidFill>
              <a:latin typeface="Inter"/>
              <a:ea typeface="Inter"/>
              <a:cs typeface="Inter"/>
              <a:sym typeface="Inter"/>
            </a:endParaRPr>
          </a:p>
          <a:p>
            <a:pPr indent="-317500" lvl="1" marL="9144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Generate application scaffolding for faster startup</a:t>
            </a:r>
            <a:endParaRPr sz="1400">
              <a:solidFill>
                <a:schemeClr val="dk1"/>
              </a:solidFill>
              <a:latin typeface="Inter"/>
              <a:ea typeface="Inter"/>
              <a:cs typeface="Inter"/>
              <a:sym typeface="Inter"/>
            </a:endParaRPr>
          </a:p>
          <a:p>
            <a:pPr indent="-317500" lvl="1" marL="9144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Observe applications to improve performance and reliability</a:t>
            </a:r>
            <a:endParaRPr sz="1400">
              <a:solidFill>
                <a:schemeClr val="dk1"/>
              </a:solidFill>
              <a:latin typeface="Inter"/>
              <a:ea typeface="Inter"/>
              <a:cs typeface="Inter"/>
              <a:sym typeface="Inter"/>
            </a:endParaRPr>
          </a:p>
          <a:p>
            <a:pPr indent="0" lvl="0" marL="457200" rtl="0" algn="l">
              <a:spcBef>
                <a:spcPts val="0"/>
              </a:spcBef>
              <a:spcAft>
                <a:spcPts val="0"/>
              </a:spcAft>
              <a:buClr>
                <a:schemeClr val="dk1"/>
              </a:buClr>
              <a:buSzPts val="1100"/>
              <a:buFont typeface="Arial"/>
              <a:buNone/>
            </a:pPr>
            <a:r>
              <a:t/>
            </a:r>
            <a:endParaRPr sz="1400">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However there is obvious congestion when it comes to prioritizing the specific capabilities that should be built</a:t>
            </a:r>
            <a:endParaRPr sz="1400">
              <a:solidFill>
                <a:schemeClr val="dk1"/>
              </a:solidFill>
              <a:latin typeface="Inter"/>
              <a:ea typeface="Inter"/>
              <a:cs typeface="Inter"/>
              <a:sym typeface="Inter"/>
            </a:endParaRPr>
          </a:p>
          <a:p>
            <a:pPr indent="0" lvl="0" marL="457200" rtl="0" algn="l">
              <a:spcBef>
                <a:spcPts val="0"/>
              </a:spcBef>
              <a:spcAft>
                <a:spcPts val="0"/>
              </a:spcAft>
              <a:buClr>
                <a:schemeClr val="dk1"/>
              </a:buClr>
              <a:buSzPts val="1100"/>
              <a:buFont typeface="Arial"/>
              <a:buNone/>
            </a:pPr>
            <a:r>
              <a:t/>
            </a:r>
            <a:endParaRPr sz="1400">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This calls for a thoughtful and objective approach to deciding what should be built when</a:t>
            </a:r>
            <a:endParaRPr sz="1400">
              <a:solidFill>
                <a:schemeClr val="dk1"/>
              </a:solidFill>
              <a:latin typeface="Inter"/>
              <a:ea typeface="Inter"/>
              <a:cs typeface="Inter"/>
              <a:sym typeface="Inter"/>
            </a:endParaRPr>
          </a:p>
          <a:p>
            <a:pPr indent="0" lvl="0" marL="457200" rtl="0" algn="l">
              <a:spcBef>
                <a:spcPts val="0"/>
              </a:spcBef>
              <a:spcAft>
                <a:spcPts val="0"/>
              </a:spcAft>
              <a:buClr>
                <a:schemeClr val="dk1"/>
              </a:buClr>
              <a:buSzPts val="1100"/>
              <a:buFont typeface="Arial"/>
              <a:buNone/>
            </a:pPr>
            <a:r>
              <a:t/>
            </a:r>
            <a:endParaRPr sz="1400">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Platform Value Model and the ensuing metrics provide an easy to way to make the determination on</a:t>
            </a:r>
            <a:endParaRPr sz="1400">
              <a:solidFill>
                <a:schemeClr val="dk1"/>
              </a:solidFill>
              <a:latin typeface="Inter"/>
              <a:ea typeface="Inter"/>
              <a:cs typeface="Inter"/>
              <a:sym typeface="Inter"/>
            </a:endParaRPr>
          </a:p>
          <a:p>
            <a:pPr indent="0" lvl="0" marL="457200" rtl="0" algn="l">
              <a:spcBef>
                <a:spcPts val="0"/>
              </a:spcBef>
              <a:spcAft>
                <a:spcPts val="0"/>
              </a:spcAft>
              <a:buClr>
                <a:schemeClr val="dk1"/>
              </a:buClr>
              <a:buSzPts val="1100"/>
              <a:buFont typeface="Arial"/>
              <a:buNone/>
            </a:pPr>
            <a:r>
              <a:t/>
            </a:r>
            <a:endParaRPr sz="1400">
              <a:solidFill>
                <a:schemeClr val="dk1"/>
              </a:solidFill>
              <a:latin typeface="Inter"/>
              <a:ea typeface="Inter"/>
              <a:cs typeface="Inter"/>
              <a:sym typeface="Inter"/>
            </a:endParaRPr>
          </a:p>
          <a:p>
            <a:pPr indent="-317500" lvl="0" marL="800100" rtl="0" algn="l">
              <a:spcBef>
                <a:spcPts val="0"/>
              </a:spcBef>
              <a:spcAft>
                <a:spcPts val="0"/>
              </a:spcAft>
              <a:buClr>
                <a:schemeClr val="dk1"/>
              </a:buClr>
              <a:buSzPts val="1400"/>
              <a:buFont typeface="Inter"/>
              <a:buAutoNum type="arabicPeriod"/>
            </a:pPr>
            <a:r>
              <a:rPr lang="en" sz="1400">
                <a:solidFill>
                  <a:schemeClr val="dk1"/>
                </a:solidFill>
                <a:latin typeface="Inter"/>
                <a:ea typeface="Inter"/>
                <a:cs typeface="Inter"/>
                <a:sym typeface="Inter"/>
              </a:rPr>
              <a:t>Whether a capability should be abstracted out as a platform features</a:t>
            </a:r>
            <a:endParaRPr sz="1400">
              <a:solidFill>
                <a:schemeClr val="dk1"/>
              </a:solidFill>
              <a:latin typeface="Inter"/>
              <a:ea typeface="Inter"/>
              <a:cs typeface="Inter"/>
              <a:sym typeface="Inter"/>
            </a:endParaRPr>
          </a:p>
          <a:p>
            <a:pPr indent="-317500" lvl="0" marL="800100" rtl="0" algn="l">
              <a:spcBef>
                <a:spcPts val="0"/>
              </a:spcBef>
              <a:spcAft>
                <a:spcPts val="0"/>
              </a:spcAft>
              <a:buClr>
                <a:schemeClr val="dk1"/>
              </a:buClr>
              <a:buSzPts val="1400"/>
              <a:buFont typeface="Inter"/>
              <a:buAutoNum type="arabicPeriod"/>
            </a:pPr>
            <a:r>
              <a:rPr lang="en" sz="1400">
                <a:solidFill>
                  <a:schemeClr val="dk1"/>
                </a:solidFill>
                <a:latin typeface="Inter"/>
                <a:ea typeface="Inter"/>
                <a:cs typeface="Inter"/>
                <a:sym typeface="Inter"/>
              </a:rPr>
              <a:t>How would that capability buildout be prioritized compared to the rest of the features</a:t>
            </a:r>
            <a:endParaRPr sz="1400">
              <a:solidFill>
                <a:schemeClr val="dk1"/>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09bc8492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609bc8492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Platform that is built on top of engineering capabilities focusing on core products &amp; services that can be composed into experiences.</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A platform of self-service APIs, tools, services, knowledge and support that enable delivery of business features at a higher pace, with reduced friction</a:t>
            </a:r>
            <a:endParaRPr sz="1000">
              <a:solidFill>
                <a:schemeClr val="dk1"/>
              </a:solidFill>
              <a:latin typeface="Inter"/>
              <a:ea typeface="Inter"/>
              <a:cs typeface="Inter"/>
              <a:sym typeface="Inter"/>
            </a:endParaRPr>
          </a:p>
          <a:p>
            <a:pPr indent="0" lvl="0" marL="45720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422769fdd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422769fdd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09bc8492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09bc8492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609bc8492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609bc8492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IDPs are complex, technical platforms. Require significant investment - Ensure the pay off</a:t>
            </a:r>
            <a:endParaRPr sz="1200"/>
          </a:p>
          <a:p>
            <a:pPr indent="-304800" lvl="0" marL="457200" rtl="0" algn="l">
              <a:lnSpc>
                <a:spcPct val="115000"/>
              </a:lnSpc>
              <a:spcBef>
                <a:spcPts val="0"/>
              </a:spcBef>
              <a:spcAft>
                <a:spcPts val="0"/>
              </a:spcAft>
              <a:buSzPts val="1200"/>
              <a:buChar char="●"/>
            </a:pPr>
            <a:r>
              <a:rPr lang="en" sz="1200"/>
              <a:t>ROI and timeline - manage expectation, make informed decisions</a:t>
            </a:r>
            <a:endParaRPr sz="1300"/>
          </a:p>
          <a:p>
            <a:pPr indent="-311150" lvl="0" marL="457200" rtl="0" algn="l">
              <a:lnSpc>
                <a:spcPct val="115000"/>
              </a:lnSpc>
              <a:spcBef>
                <a:spcPts val="0"/>
              </a:spcBef>
              <a:spcAft>
                <a:spcPts val="0"/>
              </a:spcAft>
              <a:buClr>
                <a:schemeClr val="dk1"/>
              </a:buClr>
              <a:buSzPts val="1300"/>
              <a:buChar char="●"/>
            </a:pPr>
            <a:r>
              <a:rPr lang="en" sz="1200">
                <a:solidFill>
                  <a:schemeClr val="dk1"/>
                </a:solidFill>
                <a:latin typeface="Inter"/>
                <a:ea typeface="Inter"/>
                <a:cs typeface="Inter"/>
                <a:sym typeface="Inter"/>
              </a:rPr>
              <a:t>Prioritize Competing Investments - objectively compare different initiatives and allocate resources to ensure the most significant impact</a:t>
            </a:r>
            <a:endParaRPr sz="1200">
              <a:solidFill>
                <a:schemeClr val="dk1"/>
              </a:solidFill>
              <a:latin typeface="Inter"/>
              <a:ea typeface="Inter"/>
              <a:cs typeface="Inter"/>
              <a:sym typeface="Inter"/>
            </a:endParaRPr>
          </a:p>
          <a:p>
            <a:pPr indent="-311150" lvl="0" marL="457200" rtl="0" algn="l">
              <a:lnSpc>
                <a:spcPct val="115000"/>
              </a:lnSpc>
              <a:spcBef>
                <a:spcPts val="0"/>
              </a:spcBef>
              <a:spcAft>
                <a:spcPts val="0"/>
              </a:spcAft>
              <a:buSzPts val="1300"/>
              <a:buChar char="●"/>
            </a:pPr>
            <a:r>
              <a:rPr lang="en" sz="1200">
                <a:solidFill>
                  <a:schemeClr val="dk1"/>
                </a:solidFill>
                <a:latin typeface="Inter"/>
                <a:ea typeface="Inter"/>
                <a:cs typeface="Inter"/>
                <a:sym typeface="Inter"/>
              </a:rPr>
              <a:t>Impact on Customers and the Organization - positive difference for our end-users and aligning with our strategic objectives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Align stakeholders: demonstrating tangible benefits, becomes easier to gain buy-in from executives, investors, and other key stakeholders.</a:t>
            </a:r>
            <a:endParaRPr sz="1200">
              <a:solidFill>
                <a:schemeClr val="dk1"/>
              </a:solidFill>
              <a:latin typeface="Inter"/>
              <a:ea typeface="Inter"/>
              <a:cs typeface="Inter"/>
              <a:sym typeface="Inter"/>
            </a:endParaRPr>
          </a:p>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609bc8492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609bc8492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400">
                <a:solidFill>
                  <a:schemeClr val="dk1"/>
                </a:solidFill>
              </a:rPr>
              <a:t>Value may not be </a:t>
            </a:r>
            <a:r>
              <a:rPr lang="en" sz="1400">
                <a:solidFill>
                  <a:schemeClr val="dk1"/>
                </a:solidFill>
              </a:rPr>
              <a:t>obvious</a:t>
            </a:r>
            <a:r>
              <a:rPr lang="en" sz="1400">
                <a:solidFill>
                  <a:schemeClr val="dk1"/>
                </a:solidFill>
              </a:rPr>
              <a:t> as customer facing products</a:t>
            </a:r>
            <a:endParaRPr sz="1400">
              <a:solidFill>
                <a:schemeClr val="dk1"/>
              </a:solidFill>
            </a:endParaRPr>
          </a:p>
          <a:p>
            <a:pPr indent="-323850" lvl="1" marL="914400" rtl="0" algn="l">
              <a:spcBef>
                <a:spcPts val="0"/>
              </a:spcBef>
              <a:spcAft>
                <a:spcPts val="0"/>
              </a:spcAft>
              <a:buClr>
                <a:schemeClr val="dk1"/>
              </a:buClr>
              <a:buSzPts val="1500"/>
              <a:buChar char="○"/>
            </a:pPr>
            <a:r>
              <a:rPr lang="en" sz="1400">
                <a:solidFill>
                  <a:schemeClr val="dk1"/>
                </a:solidFill>
              </a:rPr>
              <a:t>ecomm metric - Avg. cart value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latin typeface="Inter"/>
                <a:ea typeface="Inter"/>
                <a:cs typeface="Inter"/>
                <a:sym typeface="Inter"/>
              </a:rPr>
              <a:t>Platforms evolve over time, value depends on engineering team enablement level and org culture and buy in</a:t>
            </a:r>
            <a:endParaRPr sz="1400">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Benefits often manifest indirectly through enhanced productivity, reduced time to market, and improved developer experience. Quantifying them can be challenging</a:t>
            </a:r>
            <a:endParaRPr sz="1400">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Need upfront investment before running production workloads, can be barrier to securing support and resources. </a:t>
            </a:r>
            <a:endParaRPr sz="1400">
              <a:solidFill>
                <a:schemeClr val="dk1"/>
              </a:solidFill>
              <a:latin typeface="Inter"/>
              <a:ea typeface="Inter"/>
              <a:cs typeface="Inter"/>
              <a:sym typeface="Inte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Image">
  <p:cSld name="TITLE_1_1">
    <p:bg>
      <p:bgPr>
        <a:solidFill>
          <a:srgbClr val="FFFFFF"/>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39647" r="750" t="0"/>
          <a:stretch/>
        </p:blipFill>
        <p:spPr>
          <a:xfrm>
            <a:off x="4572000" y="0"/>
            <a:ext cx="4572001" cy="5143500"/>
          </a:xfrm>
          <a:prstGeom prst="rect">
            <a:avLst/>
          </a:prstGeom>
          <a:noFill/>
          <a:ln>
            <a:noFill/>
          </a:ln>
        </p:spPr>
      </p:pic>
      <p:sp>
        <p:nvSpPr>
          <p:cNvPr id="11" name="Google Shape;11;p2"/>
          <p:cNvSpPr txBox="1"/>
          <p:nvPr>
            <p:ph type="ctrTitle"/>
          </p:nvPr>
        </p:nvSpPr>
        <p:spPr>
          <a:xfrm>
            <a:off x="369000" y="1361725"/>
            <a:ext cx="3887700" cy="1288200"/>
          </a:xfrm>
          <a:prstGeom prst="rect">
            <a:avLst/>
          </a:prstGeom>
        </p:spPr>
        <p:txBody>
          <a:bodyPr anchorCtr="0" anchor="b" bIns="0" lIns="0" spcFirstLastPara="1" rIns="0" wrap="square" tIns="0">
            <a:noAutofit/>
          </a:bodyPr>
          <a:lstStyle>
            <a:lvl1pPr lvl="0" rtl="0">
              <a:spcBef>
                <a:spcPts val="0"/>
              </a:spcBef>
              <a:spcAft>
                <a:spcPts val="0"/>
              </a:spcAft>
              <a:buSzPts val="3200"/>
              <a:buNone/>
              <a:defRPr sz="3200"/>
            </a:lvl1pPr>
            <a:lvl2pPr lvl="1" rtl="0" algn="ctr">
              <a:spcBef>
                <a:spcPts val="0"/>
              </a:spcBef>
              <a:spcAft>
                <a:spcPts val="0"/>
              </a:spcAft>
              <a:buSzPts val="3200"/>
              <a:buFont typeface="Bitter"/>
              <a:buNone/>
              <a:defRPr b="1" sz="3200">
                <a:latin typeface="Bitter"/>
                <a:ea typeface="Bitter"/>
                <a:cs typeface="Bitter"/>
                <a:sym typeface="Bitter"/>
              </a:defRPr>
            </a:lvl2pPr>
            <a:lvl3pPr lvl="2" rtl="0" algn="ctr">
              <a:spcBef>
                <a:spcPts val="0"/>
              </a:spcBef>
              <a:spcAft>
                <a:spcPts val="0"/>
              </a:spcAft>
              <a:buSzPts val="3200"/>
              <a:buFont typeface="Bitter"/>
              <a:buNone/>
              <a:defRPr b="1" sz="3200">
                <a:latin typeface="Bitter"/>
                <a:ea typeface="Bitter"/>
                <a:cs typeface="Bitter"/>
                <a:sym typeface="Bitter"/>
              </a:defRPr>
            </a:lvl3pPr>
            <a:lvl4pPr lvl="3" rtl="0" algn="ctr">
              <a:spcBef>
                <a:spcPts val="0"/>
              </a:spcBef>
              <a:spcAft>
                <a:spcPts val="0"/>
              </a:spcAft>
              <a:buSzPts val="3200"/>
              <a:buFont typeface="Bitter"/>
              <a:buNone/>
              <a:defRPr b="1" sz="3200">
                <a:latin typeface="Bitter"/>
                <a:ea typeface="Bitter"/>
                <a:cs typeface="Bitter"/>
                <a:sym typeface="Bitter"/>
              </a:defRPr>
            </a:lvl4pPr>
            <a:lvl5pPr lvl="4" rtl="0" algn="ctr">
              <a:spcBef>
                <a:spcPts val="0"/>
              </a:spcBef>
              <a:spcAft>
                <a:spcPts val="0"/>
              </a:spcAft>
              <a:buSzPts val="3200"/>
              <a:buFont typeface="Bitter"/>
              <a:buNone/>
              <a:defRPr b="1" sz="3200">
                <a:latin typeface="Bitter"/>
                <a:ea typeface="Bitter"/>
                <a:cs typeface="Bitter"/>
                <a:sym typeface="Bitter"/>
              </a:defRPr>
            </a:lvl5pPr>
            <a:lvl6pPr lvl="5" rtl="0" algn="ctr">
              <a:spcBef>
                <a:spcPts val="0"/>
              </a:spcBef>
              <a:spcAft>
                <a:spcPts val="0"/>
              </a:spcAft>
              <a:buSzPts val="3200"/>
              <a:buFont typeface="Bitter"/>
              <a:buNone/>
              <a:defRPr b="1" sz="3200">
                <a:latin typeface="Bitter"/>
                <a:ea typeface="Bitter"/>
                <a:cs typeface="Bitter"/>
                <a:sym typeface="Bitter"/>
              </a:defRPr>
            </a:lvl6pPr>
            <a:lvl7pPr lvl="6" rtl="0" algn="ctr">
              <a:spcBef>
                <a:spcPts val="0"/>
              </a:spcBef>
              <a:spcAft>
                <a:spcPts val="0"/>
              </a:spcAft>
              <a:buSzPts val="3200"/>
              <a:buFont typeface="Bitter"/>
              <a:buNone/>
              <a:defRPr b="1" sz="3200">
                <a:latin typeface="Bitter"/>
                <a:ea typeface="Bitter"/>
                <a:cs typeface="Bitter"/>
                <a:sym typeface="Bitter"/>
              </a:defRPr>
            </a:lvl7pPr>
            <a:lvl8pPr lvl="7" rtl="0" algn="ctr">
              <a:spcBef>
                <a:spcPts val="0"/>
              </a:spcBef>
              <a:spcAft>
                <a:spcPts val="0"/>
              </a:spcAft>
              <a:buSzPts val="3200"/>
              <a:buFont typeface="Bitter"/>
              <a:buNone/>
              <a:defRPr b="1" sz="3200">
                <a:latin typeface="Bitter"/>
                <a:ea typeface="Bitter"/>
                <a:cs typeface="Bitter"/>
                <a:sym typeface="Bitter"/>
              </a:defRPr>
            </a:lvl8pPr>
            <a:lvl9pPr lvl="8" rtl="0" algn="ctr">
              <a:spcBef>
                <a:spcPts val="0"/>
              </a:spcBef>
              <a:spcAft>
                <a:spcPts val="0"/>
              </a:spcAft>
              <a:buSzPts val="3200"/>
              <a:buFont typeface="Bitter"/>
              <a:buNone/>
              <a:defRPr b="1" sz="3200">
                <a:latin typeface="Bitter"/>
                <a:ea typeface="Bitter"/>
                <a:cs typeface="Bitter"/>
                <a:sym typeface="Bitter"/>
              </a:defRPr>
            </a:lvl9pPr>
          </a:lstStyle>
          <a:p/>
        </p:txBody>
      </p:sp>
      <p:sp>
        <p:nvSpPr>
          <p:cNvPr id="12" name="Google Shape;12;p2"/>
          <p:cNvSpPr txBox="1"/>
          <p:nvPr>
            <p:ph idx="1" type="subTitle"/>
          </p:nvPr>
        </p:nvSpPr>
        <p:spPr>
          <a:xfrm>
            <a:off x="369000" y="2745525"/>
            <a:ext cx="3887700" cy="79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2"/>
              </a:buClr>
              <a:buSzPts val="1800"/>
              <a:buFont typeface="Inter SemiBold"/>
              <a:buNone/>
              <a:defRPr sz="1800">
                <a:solidFill>
                  <a:schemeClr val="accent2"/>
                </a:solidFill>
                <a:latin typeface="Inter SemiBold"/>
                <a:ea typeface="Inter SemiBold"/>
                <a:cs typeface="Inter SemiBold"/>
                <a:sym typeface="Inter SemiBold"/>
              </a:defRPr>
            </a:lvl1pPr>
            <a:lvl2pPr lvl="1" rtl="0" algn="ctr">
              <a:lnSpc>
                <a:spcPct val="100000"/>
              </a:lnSpc>
              <a:spcBef>
                <a:spcPts val="0"/>
              </a:spcBef>
              <a:spcAft>
                <a:spcPts val="0"/>
              </a:spcAft>
              <a:buClr>
                <a:schemeClr val="accent2"/>
              </a:buClr>
              <a:buSzPts val="2600"/>
              <a:buNone/>
              <a:defRPr sz="2600">
                <a:solidFill>
                  <a:schemeClr val="accent2"/>
                </a:solidFill>
              </a:defRPr>
            </a:lvl2pPr>
            <a:lvl3pPr lvl="2" rtl="0" algn="ctr">
              <a:lnSpc>
                <a:spcPct val="100000"/>
              </a:lnSpc>
              <a:spcBef>
                <a:spcPts val="0"/>
              </a:spcBef>
              <a:spcAft>
                <a:spcPts val="0"/>
              </a:spcAft>
              <a:buClr>
                <a:schemeClr val="accent2"/>
              </a:buClr>
              <a:buSzPts val="2600"/>
              <a:buNone/>
              <a:defRPr sz="2600">
                <a:solidFill>
                  <a:schemeClr val="accent2"/>
                </a:solidFill>
              </a:defRPr>
            </a:lvl3pPr>
            <a:lvl4pPr lvl="3" rtl="0" algn="ctr">
              <a:lnSpc>
                <a:spcPct val="100000"/>
              </a:lnSpc>
              <a:spcBef>
                <a:spcPts val="0"/>
              </a:spcBef>
              <a:spcAft>
                <a:spcPts val="0"/>
              </a:spcAft>
              <a:buClr>
                <a:schemeClr val="accent2"/>
              </a:buClr>
              <a:buSzPts val="2600"/>
              <a:buNone/>
              <a:defRPr sz="2600">
                <a:solidFill>
                  <a:schemeClr val="accent2"/>
                </a:solidFill>
              </a:defRPr>
            </a:lvl4pPr>
            <a:lvl5pPr lvl="4" rtl="0" algn="ctr">
              <a:lnSpc>
                <a:spcPct val="100000"/>
              </a:lnSpc>
              <a:spcBef>
                <a:spcPts val="0"/>
              </a:spcBef>
              <a:spcAft>
                <a:spcPts val="0"/>
              </a:spcAft>
              <a:buClr>
                <a:schemeClr val="accent2"/>
              </a:buClr>
              <a:buSzPts val="2600"/>
              <a:buNone/>
              <a:defRPr sz="2600">
                <a:solidFill>
                  <a:schemeClr val="accent2"/>
                </a:solidFill>
              </a:defRPr>
            </a:lvl5pPr>
            <a:lvl6pPr lvl="5" rtl="0" algn="ctr">
              <a:lnSpc>
                <a:spcPct val="100000"/>
              </a:lnSpc>
              <a:spcBef>
                <a:spcPts val="0"/>
              </a:spcBef>
              <a:spcAft>
                <a:spcPts val="0"/>
              </a:spcAft>
              <a:buClr>
                <a:schemeClr val="accent2"/>
              </a:buClr>
              <a:buSzPts val="2600"/>
              <a:buNone/>
              <a:defRPr sz="2600">
                <a:solidFill>
                  <a:schemeClr val="accent2"/>
                </a:solidFill>
              </a:defRPr>
            </a:lvl6pPr>
            <a:lvl7pPr lvl="6" rtl="0" algn="ctr">
              <a:lnSpc>
                <a:spcPct val="100000"/>
              </a:lnSpc>
              <a:spcBef>
                <a:spcPts val="0"/>
              </a:spcBef>
              <a:spcAft>
                <a:spcPts val="0"/>
              </a:spcAft>
              <a:buClr>
                <a:schemeClr val="accent2"/>
              </a:buClr>
              <a:buSzPts val="2600"/>
              <a:buNone/>
              <a:defRPr sz="2600">
                <a:solidFill>
                  <a:schemeClr val="accent2"/>
                </a:solidFill>
              </a:defRPr>
            </a:lvl7pPr>
            <a:lvl8pPr lvl="7" rtl="0" algn="ctr">
              <a:lnSpc>
                <a:spcPct val="100000"/>
              </a:lnSpc>
              <a:spcBef>
                <a:spcPts val="0"/>
              </a:spcBef>
              <a:spcAft>
                <a:spcPts val="0"/>
              </a:spcAft>
              <a:buClr>
                <a:schemeClr val="accent2"/>
              </a:buClr>
              <a:buSzPts val="2600"/>
              <a:buNone/>
              <a:defRPr sz="2600">
                <a:solidFill>
                  <a:schemeClr val="accent2"/>
                </a:solidFill>
              </a:defRPr>
            </a:lvl8pPr>
            <a:lvl9pPr lvl="8" rtl="0" algn="ctr">
              <a:lnSpc>
                <a:spcPct val="100000"/>
              </a:lnSpc>
              <a:spcBef>
                <a:spcPts val="0"/>
              </a:spcBef>
              <a:spcAft>
                <a:spcPts val="0"/>
              </a:spcAft>
              <a:buClr>
                <a:schemeClr val="accent2"/>
              </a:buClr>
              <a:buSzPts val="2600"/>
              <a:buNone/>
              <a:defRPr sz="2600">
                <a:solidFill>
                  <a:schemeClr val="accent2"/>
                </a:solidFill>
              </a:defRPr>
            </a:lvl9pPr>
          </a:lstStyle>
          <a:p/>
        </p:txBody>
      </p:sp>
      <p:sp>
        <p:nvSpPr>
          <p:cNvPr id="13" name="Google Shape;13;p2"/>
          <p:cNvSpPr txBox="1"/>
          <p:nvPr/>
        </p:nvSpPr>
        <p:spPr>
          <a:xfrm flipH="1">
            <a:off x="8774976" y="4771975"/>
            <a:ext cx="189000" cy="18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b="1" lang="en" sz="800">
                <a:solidFill>
                  <a:schemeClr val="lt1"/>
                </a:solidFill>
                <a:latin typeface="Inter"/>
                <a:ea typeface="Inter"/>
                <a:cs typeface="Inter"/>
                <a:sym typeface="Inter"/>
              </a:rPr>
              <a:t>‹#›</a:t>
            </a:fld>
            <a:endParaRPr b="1" sz="800">
              <a:solidFill>
                <a:schemeClr val="lt1"/>
              </a:solidFill>
              <a:latin typeface="Inter"/>
              <a:ea typeface="Inter"/>
              <a:cs typeface="Inter"/>
              <a:sym typeface="Inter"/>
            </a:endParaRPr>
          </a:p>
        </p:txBody>
      </p:sp>
      <p:pic>
        <p:nvPicPr>
          <p:cNvPr id="14" name="Google Shape;14;p2"/>
          <p:cNvPicPr preferRelativeResize="0"/>
          <p:nvPr/>
        </p:nvPicPr>
        <p:blipFill>
          <a:blip r:embed="rId3">
            <a:alphaModFix/>
          </a:blip>
          <a:stretch>
            <a:fillRect/>
          </a:stretch>
        </p:blipFill>
        <p:spPr>
          <a:xfrm>
            <a:off x="314700" y="4777812"/>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p:cSld name="TITLE_ONLY_2_1">
    <p:spTree>
      <p:nvGrpSpPr>
        <p:cNvPr id="50" name="Shape 50"/>
        <p:cNvGrpSpPr/>
        <p:nvPr/>
      </p:nvGrpSpPr>
      <p:grpSpPr>
        <a:xfrm>
          <a:off x="0" y="0"/>
          <a:ext cx="0" cy="0"/>
          <a:chOff x="0" y="0"/>
          <a:chExt cx="0" cy="0"/>
        </a:xfrm>
      </p:grpSpPr>
      <p:sp>
        <p:nvSpPr>
          <p:cNvPr id="51" name="Google Shape;51;p11"/>
          <p:cNvSpPr/>
          <p:nvPr/>
        </p:nvSpPr>
        <p:spPr>
          <a:xfrm>
            <a:off x="6856845" y="0"/>
            <a:ext cx="2284800" cy="2571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 name="Google Shape;52;p11"/>
          <p:cNvPicPr preferRelativeResize="0"/>
          <p:nvPr/>
        </p:nvPicPr>
        <p:blipFill rotWithShape="1">
          <a:blip r:embed="rId2">
            <a:alphaModFix/>
          </a:blip>
          <a:srcRect b="0" l="25014" r="25004" t="0"/>
          <a:stretch/>
        </p:blipFill>
        <p:spPr>
          <a:xfrm>
            <a:off x="4571797" y="-162"/>
            <a:ext cx="2285200" cy="2572020"/>
          </a:xfrm>
          <a:prstGeom prst="rect">
            <a:avLst/>
          </a:prstGeom>
          <a:noFill/>
          <a:ln>
            <a:noFill/>
          </a:ln>
        </p:spPr>
      </p:pic>
      <p:sp>
        <p:nvSpPr>
          <p:cNvPr id="53" name="Google Shape;53;p11"/>
          <p:cNvSpPr/>
          <p:nvPr/>
        </p:nvSpPr>
        <p:spPr>
          <a:xfrm>
            <a:off x="4572000" y="2571725"/>
            <a:ext cx="2284800" cy="257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 name="Google Shape;54;p11"/>
          <p:cNvPicPr preferRelativeResize="0"/>
          <p:nvPr/>
        </p:nvPicPr>
        <p:blipFill rotWithShape="1">
          <a:blip r:embed="rId3">
            <a:alphaModFix/>
          </a:blip>
          <a:srcRect b="0" l="20499" r="20493" t="0"/>
          <a:stretch/>
        </p:blipFill>
        <p:spPr>
          <a:xfrm>
            <a:off x="6856872" y="2571550"/>
            <a:ext cx="2285200" cy="2571776"/>
          </a:xfrm>
          <a:prstGeom prst="rect">
            <a:avLst/>
          </a:prstGeom>
          <a:noFill/>
          <a:ln>
            <a:noFill/>
          </a:ln>
        </p:spPr>
      </p:pic>
      <p:sp>
        <p:nvSpPr>
          <p:cNvPr id="55" name="Google Shape;55;p11"/>
          <p:cNvSpPr txBox="1"/>
          <p:nvPr>
            <p:ph type="title"/>
          </p:nvPr>
        </p:nvSpPr>
        <p:spPr>
          <a:xfrm>
            <a:off x="369000" y="319875"/>
            <a:ext cx="4107300" cy="748200"/>
          </a:xfrm>
          <a:prstGeom prst="rect">
            <a:avLst/>
          </a:prstGeom>
        </p:spPr>
        <p:txBody>
          <a:bodyPr anchorCtr="0" anchor="b"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Font typeface="Bitter"/>
              <a:buNone/>
              <a:defRPr sz="3000">
                <a:latin typeface="Bitter"/>
                <a:ea typeface="Bitter"/>
                <a:cs typeface="Bitter"/>
                <a:sym typeface="Bitter"/>
              </a:defRPr>
            </a:lvl2pPr>
            <a:lvl3pPr lvl="2" rtl="0">
              <a:spcBef>
                <a:spcPts val="0"/>
              </a:spcBef>
              <a:spcAft>
                <a:spcPts val="0"/>
              </a:spcAft>
              <a:buSzPts val="3000"/>
              <a:buFont typeface="Bitter"/>
              <a:buNone/>
              <a:defRPr sz="3000">
                <a:latin typeface="Bitter"/>
                <a:ea typeface="Bitter"/>
                <a:cs typeface="Bitter"/>
                <a:sym typeface="Bitter"/>
              </a:defRPr>
            </a:lvl3pPr>
            <a:lvl4pPr lvl="3" rtl="0">
              <a:spcBef>
                <a:spcPts val="0"/>
              </a:spcBef>
              <a:spcAft>
                <a:spcPts val="0"/>
              </a:spcAft>
              <a:buSzPts val="3000"/>
              <a:buFont typeface="Bitter"/>
              <a:buNone/>
              <a:defRPr sz="3000">
                <a:latin typeface="Bitter"/>
                <a:ea typeface="Bitter"/>
                <a:cs typeface="Bitter"/>
                <a:sym typeface="Bitter"/>
              </a:defRPr>
            </a:lvl4pPr>
            <a:lvl5pPr lvl="4" rtl="0">
              <a:spcBef>
                <a:spcPts val="0"/>
              </a:spcBef>
              <a:spcAft>
                <a:spcPts val="0"/>
              </a:spcAft>
              <a:buSzPts val="3000"/>
              <a:buFont typeface="Bitter"/>
              <a:buNone/>
              <a:defRPr sz="3000">
                <a:latin typeface="Bitter"/>
                <a:ea typeface="Bitter"/>
                <a:cs typeface="Bitter"/>
                <a:sym typeface="Bitter"/>
              </a:defRPr>
            </a:lvl5pPr>
            <a:lvl6pPr lvl="5" rtl="0">
              <a:spcBef>
                <a:spcPts val="0"/>
              </a:spcBef>
              <a:spcAft>
                <a:spcPts val="0"/>
              </a:spcAft>
              <a:buSzPts val="3000"/>
              <a:buFont typeface="Bitter"/>
              <a:buNone/>
              <a:defRPr sz="3000">
                <a:latin typeface="Bitter"/>
                <a:ea typeface="Bitter"/>
                <a:cs typeface="Bitter"/>
                <a:sym typeface="Bitter"/>
              </a:defRPr>
            </a:lvl6pPr>
            <a:lvl7pPr lvl="6" rtl="0">
              <a:spcBef>
                <a:spcPts val="0"/>
              </a:spcBef>
              <a:spcAft>
                <a:spcPts val="0"/>
              </a:spcAft>
              <a:buSzPts val="3000"/>
              <a:buFont typeface="Bitter"/>
              <a:buNone/>
              <a:defRPr sz="3000">
                <a:latin typeface="Bitter"/>
                <a:ea typeface="Bitter"/>
                <a:cs typeface="Bitter"/>
                <a:sym typeface="Bitter"/>
              </a:defRPr>
            </a:lvl7pPr>
            <a:lvl8pPr lvl="7" rtl="0">
              <a:spcBef>
                <a:spcPts val="0"/>
              </a:spcBef>
              <a:spcAft>
                <a:spcPts val="0"/>
              </a:spcAft>
              <a:buSzPts val="3000"/>
              <a:buFont typeface="Bitter"/>
              <a:buNone/>
              <a:defRPr sz="3000">
                <a:latin typeface="Bitter"/>
                <a:ea typeface="Bitter"/>
                <a:cs typeface="Bitter"/>
                <a:sym typeface="Bitter"/>
              </a:defRPr>
            </a:lvl8pPr>
            <a:lvl9pPr lvl="8" rtl="0">
              <a:spcBef>
                <a:spcPts val="0"/>
              </a:spcBef>
              <a:spcAft>
                <a:spcPts val="0"/>
              </a:spcAft>
              <a:buSzPts val="3000"/>
              <a:buFont typeface="Bitter"/>
              <a:buNone/>
              <a:defRPr sz="3000">
                <a:latin typeface="Bitter"/>
                <a:ea typeface="Bitter"/>
                <a:cs typeface="Bitter"/>
                <a:sym typeface="Bitter"/>
              </a:defRPr>
            </a:lvl9pPr>
          </a:lstStyle>
          <a:p/>
        </p:txBody>
      </p:sp>
      <p:sp>
        <p:nvSpPr>
          <p:cNvPr id="56" name="Google Shape;56;p11"/>
          <p:cNvSpPr txBox="1"/>
          <p:nvPr/>
        </p:nvSpPr>
        <p:spPr>
          <a:xfrm flipH="1">
            <a:off x="8774976" y="4771975"/>
            <a:ext cx="189000" cy="18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b="1" lang="en" sz="800">
                <a:solidFill>
                  <a:schemeClr val="lt1"/>
                </a:solidFill>
                <a:latin typeface="Inter"/>
                <a:ea typeface="Inter"/>
                <a:cs typeface="Inter"/>
                <a:sym typeface="Inter"/>
              </a:rPr>
              <a:t>‹#›</a:t>
            </a:fld>
            <a:endParaRPr b="1" sz="800">
              <a:solidFill>
                <a:schemeClr val="lt1"/>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p:cSld name="TITLE_ONLY_1_1_1_1">
    <p:bg>
      <p:bgPr>
        <a:solidFill>
          <a:schemeClr val="accent1"/>
        </a:solidFill>
      </p:bgPr>
    </p:bg>
    <p:spTree>
      <p:nvGrpSpPr>
        <p:cNvPr id="57" name="Shape 57"/>
        <p:cNvGrpSpPr/>
        <p:nvPr/>
      </p:nvGrpSpPr>
      <p:grpSpPr>
        <a:xfrm>
          <a:off x="0" y="0"/>
          <a:ext cx="0" cy="0"/>
          <a:chOff x="0" y="0"/>
          <a:chExt cx="0" cy="0"/>
        </a:xfrm>
      </p:grpSpPr>
      <p:sp>
        <p:nvSpPr>
          <p:cNvPr id="58" name="Google Shape;58;p12"/>
          <p:cNvSpPr txBox="1"/>
          <p:nvPr>
            <p:ph type="title"/>
          </p:nvPr>
        </p:nvSpPr>
        <p:spPr>
          <a:xfrm>
            <a:off x="369000" y="2374525"/>
            <a:ext cx="7448700" cy="748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3800"/>
              <a:buNone/>
              <a:defRPr sz="3800">
                <a:solidFill>
                  <a:schemeClr val="lt1"/>
                </a:solidFill>
              </a:defRPr>
            </a:lvl1pPr>
            <a:lvl2pPr lvl="1" rtl="0">
              <a:spcBef>
                <a:spcPts val="0"/>
              </a:spcBef>
              <a:spcAft>
                <a:spcPts val="0"/>
              </a:spcAft>
              <a:buClr>
                <a:schemeClr val="lt1"/>
              </a:buClr>
              <a:buSzPts val="3800"/>
              <a:buFont typeface="Bitter ExtraBold"/>
              <a:buNone/>
              <a:defRPr sz="3800">
                <a:solidFill>
                  <a:schemeClr val="lt1"/>
                </a:solidFill>
                <a:latin typeface="Bitter ExtraBold"/>
                <a:ea typeface="Bitter ExtraBold"/>
                <a:cs typeface="Bitter ExtraBold"/>
                <a:sym typeface="Bitter ExtraBold"/>
              </a:defRPr>
            </a:lvl2pPr>
            <a:lvl3pPr lvl="2" rtl="0">
              <a:spcBef>
                <a:spcPts val="0"/>
              </a:spcBef>
              <a:spcAft>
                <a:spcPts val="0"/>
              </a:spcAft>
              <a:buClr>
                <a:schemeClr val="lt1"/>
              </a:buClr>
              <a:buSzPts val="3800"/>
              <a:buFont typeface="Bitter ExtraBold"/>
              <a:buNone/>
              <a:defRPr sz="3800">
                <a:solidFill>
                  <a:schemeClr val="lt1"/>
                </a:solidFill>
                <a:latin typeface="Bitter ExtraBold"/>
                <a:ea typeface="Bitter ExtraBold"/>
                <a:cs typeface="Bitter ExtraBold"/>
                <a:sym typeface="Bitter ExtraBold"/>
              </a:defRPr>
            </a:lvl3pPr>
            <a:lvl4pPr lvl="3" rtl="0">
              <a:spcBef>
                <a:spcPts val="0"/>
              </a:spcBef>
              <a:spcAft>
                <a:spcPts val="0"/>
              </a:spcAft>
              <a:buClr>
                <a:schemeClr val="lt1"/>
              </a:buClr>
              <a:buSzPts val="3800"/>
              <a:buFont typeface="Bitter ExtraBold"/>
              <a:buNone/>
              <a:defRPr sz="3800">
                <a:solidFill>
                  <a:schemeClr val="lt1"/>
                </a:solidFill>
                <a:latin typeface="Bitter ExtraBold"/>
                <a:ea typeface="Bitter ExtraBold"/>
                <a:cs typeface="Bitter ExtraBold"/>
                <a:sym typeface="Bitter ExtraBold"/>
              </a:defRPr>
            </a:lvl4pPr>
            <a:lvl5pPr lvl="4" rtl="0">
              <a:spcBef>
                <a:spcPts val="0"/>
              </a:spcBef>
              <a:spcAft>
                <a:spcPts val="0"/>
              </a:spcAft>
              <a:buClr>
                <a:schemeClr val="lt1"/>
              </a:buClr>
              <a:buSzPts val="3800"/>
              <a:buFont typeface="Bitter ExtraBold"/>
              <a:buNone/>
              <a:defRPr sz="3800">
                <a:solidFill>
                  <a:schemeClr val="lt1"/>
                </a:solidFill>
                <a:latin typeface="Bitter ExtraBold"/>
                <a:ea typeface="Bitter ExtraBold"/>
                <a:cs typeface="Bitter ExtraBold"/>
                <a:sym typeface="Bitter ExtraBold"/>
              </a:defRPr>
            </a:lvl5pPr>
            <a:lvl6pPr lvl="5" rtl="0">
              <a:spcBef>
                <a:spcPts val="0"/>
              </a:spcBef>
              <a:spcAft>
                <a:spcPts val="0"/>
              </a:spcAft>
              <a:buClr>
                <a:schemeClr val="lt1"/>
              </a:buClr>
              <a:buSzPts val="3800"/>
              <a:buFont typeface="Bitter ExtraBold"/>
              <a:buNone/>
              <a:defRPr sz="3800">
                <a:solidFill>
                  <a:schemeClr val="lt1"/>
                </a:solidFill>
                <a:latin typeface="Bitter ExtraBold"/>
                <a:ea typeface="Bitter ExtraBold"/>
                <a:cs typeface="Bitter ExtraBold"/>
                <a:sym typeface="Bitter ExtraBold"/>
              </a:defRPr>
            </a:lvl6pPr>
            <a:lvl7pPr lvl="6" rtl="0">
              <a:spcBef>
                <a:spcPts val="0"/>
              </a:spcBef>
              <a:spcAft>
                <a:spcPts val="0"/>
              </a:spcAft>
              <a:buClr>
                <a:schemeClr val="lt1"/>
              </a:buClr>
              <a:buSzPts val="3800"/>
              <a:buFont typeface="Bitter ExtraBold"/>
              <a:buNone/>
              <a:defRPr sz="3800">
                <a:solidFill>
                  <a:schemeClr val="lt1"/>
                </a:solidFill>
                <a:latin typeface="Bitter ExtraBold"/>
                <a:ea typeface="Bitter ExtraBold"/>
                <a:cs typeface="Bitter ExtraBold"/>
                <a:sym typeface="Bitter ExtraBold"/>
              </a:defRPr>
            </a:lvl7pPr>
            <a:lvl8pPr lvl="7" rtl="0">
              <a:spcBef>
                <a:spcPts val="0"/>
              </a:spcBef>
              <a:spcAft>
                <a:spcPts val="0"/>
              </a:spcAft>
              <a:buClr>
                <a:schemeClr val="lt1"/>
              </a:buClr>
              <a:buSzPts val="3800"/>
              <a:buFont typeface="Bitter ExtraBold"/>
              <a:buNone/>
              <a:defRPr sz="3800">
                <a:solidFill>
                  <a:schemeClr val="lt1"/>
                </a:solidFill>
                <a:latin typeface="Bitter ExtraBold"/>
                <a:ea typeface="Bitter ExtraBold"/>
                <a:cs typeface="Bitter ExtraBold"/>
                <a:sym typeface="Bitter ExtraBold"/>
              </a:defRPr>
            </a:lvl8pPr>
            <a:lvl9pPr lvl="8" rtl="0">
              <a:spcBef>
                <a:spcPts val="0"/>
              </a:spcBef>
              <a:spcAft>
                <a:spcPts val="0"/>
              </a:spcAft>
              <a:buClr>
                <a:schemeClr val="lt1"/>
              </a:buClr>
              <a:buSzPts val="3800"/>
              <a:buFont typeface="Bitter ExtraBold"/>
              <a:buNone/>
              <a:defRPr sz="3800">
                <a:solidFill>
                  <a:schemeClr val="lt1"/>
                </a:solidFill>
                <a:latin typeface="Bitter ExtraBold"/>
                <a:ea typeface="Bitter ExtraBold"/>
                <a:cs typeface="Bitter ExtraBold"/>
                <a:sym typeface="Bitter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59" name="Shape 59"/>
        <p:cNvGrpSpPr/>
        <p:nvPr/>
      </p:nvGrpSpPr>
      <p:grpSpPr>
        <a:xfrm>
          <a:off x="0" y="0"/>
          <a:ext cx="0" cy="0"/>
          <a:chOff x="0" y="0"/>
          <a:chExt cx="0" cy="0"/>
        </a:xfrm>
      </p:grpSpPr>
      <p:sp>
        <p:nvSpPr>
          <p:cNvPr id="60" name="Google Shape;60;p13"/>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3"/>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2" name="Google Shape;6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63" name="Google Shape;63;p13"/>
          <p:cNvPicPr preferRelativeResize="0"/>
          <p:nvPr/>
        </p:nvPicPr>
        <p:blipFill>
          <a:blip r:embed="rId2">
            <a:alphaModFix/>
          </a:blip>
          <a:stretch>
            <a:fillRect/>
          </a:stretch>
        </p:blipFill>
        <p:spPr>
          <a:xfrm>
            <a:off x="260350" y="4663237"/>
            <a:ext cx="1583820" cy="2555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64" name="Shape 64"/>
        <p:cNvGrpSpPr/>
        <p:nvPr/>
      </p:nvGrpSpPr>
      <p:grpSpPr>
        <a:xfrm>
          <a:off x="0" y="0"/>
          <a:ext cx="0" cy="0"/>
          <a:chOff x="0" y="0"/>
          <a:chExt cx="0" cy="0"/>
        </a:xfrm>
      </p:grpSpPr>
      <p:sp>
        <p:nvSpPr>
          <p:cNvPr id="65" name="Google Shape;6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4"/>
          <p:cNvSpPr txBox="1"/>
          <p:nvPr>
            <p:ph idx="1" type="subTitle"/>
          </p:nvPr>
        </p:nvSpPr>
        <p:spPr>
          <a:xfrm>
            <a:off x="400800" y="1780325"/>
            <a:ext cx="1743000" cy="1687200"/>
          </a:xfrm>
          <a:prstGeom prst="rect">
            <a:avLst/>
          </a:prstGeom>
        </p:spPr>
        <p:txBody>
          <a:bodyPr anchorCtr="0" anchor="t" bIns="0" lIns="0" spcFirstLastPara="1" rIns="0" wrap="square" tIns="0">
            <a:noAutofit/>
          </a:bodyPr>
          <a:lstStyle>
            <a:lvl1pPr lvl="0" rtl="0">
              <a:spcBef>
                <a:spcPts val="0"/>
              </a:spcBef>
              <a:spcAft>
                <a:spcPts val="0"/>
              </a:spcAft>
              <a:buNone/>
              <a:defRPr i="1" sz="1200">
                <a:solidFill>
                  <a:srgbClr val="434343"/>
                </a:solidFill>
              </a:defRPr>
            </a:lvl1pPr>
            <a:lvl2pPr lvl="1" rtl="0">
              <a:spcBef>
                <a:spcPts val="1200"/>
              </a:spcBef>
              <a:spcAft>
                <a:spcPts val="0"/>
              </a:spcAft>
              <a:buNone/>
              <a:defRPr i="1" sz="1200">
                <a:solidFill>
                  <a:srgbClr val="434343"/>
                </a:solidFill>
              </a:defRPr>
            </a:lvl2pPr>
            <a:lvl3pPr lvl="2" rtl="0">
              <a:spcBef>
                <a:spcPts val="1200"/>
              </a:spcBef>
              <a:spcAft>
                <a:spcPts val="0"/>
              </a:spcAft>
              <a:buNone/>
              <a:defRPr i="1" sz="1200">
                <a:solidFill>
                  <a:srgbClr val="434343"/>
                </a:solidFill>
              </a:defRPr>
            </a:lvl3pPr>
            <a:lvl4pPr lvl="3" rtl="0">
              <a:spcBef>
                <a:spcPts val="1200"/>
              </a:spcBef>
              <a:spcAft>
                <a:spcPts val="0"/>
              </a:spcAft>
              <a:buNone/>
              <a:defRPr i="1" sz="1200">
                <a:solidFill>
                  <a:srgbClr val="434343"/>
                </a:solidFill>
              </a:defRPr>
            </a:lvl4pPr>
            <a:lvl5pPr lvl="4" rtl="0">
              <a:spcBef>
                <a:spcPts val="1200"/>
              </a:spcBef>
              <a:spcAft>
                <a:spcPts val="0"/>
              </a:spcAft>
              <a:buNone/>
              <a:defRPr i="1" sz="1200">
                <a:solidFill>
                  <a:srgbClr val="434343"/>
                </a:solidFill>
              </a:defRPr>
            </a:lvl5pPr>
            <a:lvl6pPr lvl="5" rtl="0">
              <a:spcBef>
                <a:spcPts val="1200"/>
              </a:spcBef>
              <a:spcAft>
                <a:spcPts val="0"/>
              </a:spcAft>
              <a:buNone/>
              <a:defRPr i="1" sz="1200">
                <a:solidFill>
                  <a:srgbClr val="434343"/>
                </a:solidFill>
              </a:defRPr>
            </a:lvl6pPr>
            <a:lvl7pPr lvl="6" rtl="0">
              <a:spcBef>
                <a:spcPts val="1200"/>
              </a:spcBef>
              <a:spcAft>
                <a:spcPts val="0"/>
              </a:spcAft>
              <a:buNone/>
              <a:defRPr i="1" sz="1200">
                <a:solidFill>
                  <a:srgbClr val="434343"/>
                </a:solidFill>
              </a:defRPr>
            </a:lvl7pPr>
            <a:lvl8pPr lvl="7" rtl="0">
              <a:spcBef>
                <a:spcPts val="1200"/>
              </a:spcBef>
              <a:spcAft>
                <a:spcPts val="0"/>
              </a:spcAft>
              <a:buNone/>
              <a:defRPr i="1" sz="1200">
                <a:solidFill>
                  <a:srgbClr val="434343"/>
                </a:solidFill>
              </a:defRPr>
            </a:lvl8pPr>
            <a:lvl9pPr lvl="8" rtl="0">
              <a:spcBef>
                <a:spcPts val="1200"/>
              </a:spcBef>
              <a:spcAft>
                <a:spcPts val="1200"/>
              </a:spcAft>
              <a:buNone/>
              <a:defRPr i="1" sz="1200">
                <a:solidFill>
                  <a:srgbClr val="434343"/>
                </a:solidFill>
              </a:defRPr>
            </a:lvl9pPr>
          </a:lstStyle>
          <a:p/>
        </p:txBody>
      </p:sp>
      <p:sp>
        <p:nvSpPr>
          <p:cNvPr id="67" name="Google Shape;67;p14"/>
          <p:cNvSpPr txBox="1"/>
          <p:nvPr>
            <p:ph idx="2" type="subTitle"/>
          </p:nvPr>
        </p:nvSpPr>
        <p:spPr>
          <a:xfrm>
            <a:off x="2563300" y="1295625"/>
            <a:ext cx="4101300" cy="531300"/>
          </a:xfrm>
          <a:prstGeom prst="rect">
            <a:avLst/>
          </a:prstGeom>
        </p:spPr>
        <p:txBody>
          <a:bodyPr anchorCtr="0" anchor="t" bIns="0" lIns="0" spcFirstLastPara="1" rIns="0" wrap="square" tIns="0">
            <a:noAutofit/>
          </a:bodyPr>
          <a:lstStyle>
            <a:lvl1pPr lvl="0" rtl="0">
              <a:spcBef>
                <a:spcPts val="0"/>
              </a:spcBef>
              <a:spcAft>
                <a:spcPts val="0"/>
              </a:spcAft>
              <a:buNone/>
              <a:defRPr sz="1800">
                <a:solidFill>
                  <a:srgbClr val="434343"/>
                </a:solidFill>
              </a:defRPr>
            </a:lvl1pPr>
            <a:lvl2pPr lvl="1" rtl="0">
              <a:spcBef>
                <a:spcPts val="1200"/>
              </a:spcBef>
              <a:spcAft>
                <a:spcPts val="0"/>
              </a:spcAft>
              <a:buNone/>
              <a:defRPr>
                <a:solidFill>
                  <a:srgbClr val="434343"/>
                </a:solidFill>
              </a:defRPr>
            </a:lvl2pPr>
            <a:lvl3pPr lvl="2" rtl="0">
              <a:spcBef>
                <a:spcPts val="1200"/>
              </a:spcBef>
              <a:spcAft>
                <a:spcPts val="0"/>
              </a:spcAft>
              <a:buNone/>
              <a:defRPr>
                <a:solidFill>
                  <a:srgbClr val="434343"/>
                </a:solidFill>
              </a:defRPr>
            </a:lvl3pPr>
            <a:lvl4pPr lvl="3" rtl="0">
              <a:spcBef>
                <a:spcPts val="1200"/>
              </a:spcBef>
              <a:spcAft>
                <a:spcPts val="0"/>
              </a:spcAft>
              <a:buNone/>
              <a:defRPr>
                <a:solidFill>
                  <a:srgbClr val="434343"/>
                </a:solidFill>
              </a:defRPr>
            </a:lvl4pPr>
            <a:lvl5pPr lvl="4" rtl="0">
              <a:spcBef>
                <a:spcPts val="1200"/>
              </a:spcBef>
              <a:spcAft>
                <a:spcPts val="0"/>
              </a:spcAft>
              <a:buNone/>
              <a:defRPr>
                <a:solidFill>
                  <a:srgbClr val="434343"/>
                </a:solidFill>
              </a:defRPr>
            </a:lvl5pPr>
            <a:lvl6pPr lvl="5" rtl="0">
              <a:spcBef>
                <a:spcPts val="1200"/>
              </a:spcBef>
              <a:spcAft>
                <a:spcPts val="0"/>
              </a:spcAft>
              <a:buNone/>
              <a:defRPr>
                <a:solidFill>
                  <a:srgbClr val="434343"/>
                </a:solidFill>
              </a:defRPr>
            </a:lvl6pPr>
            <a:lvl7pPr lvl="6" rtl="0">
              <a:spcBef>
                <a:spcPts val="1200"/>
              </a:spcBef>
              <a:spcAft>
                <a:spcPts val="0"/>
              </a:spcAft>
              <a:buNone/>
              <a:defRPr>
                <a:solidFill>
                  <a:srgbClr val="434343"/>
                </a:solidFill>
              </a:defRPr>
            </a:lvl7pPr>
            <a:lvl8pPr lvl="7" rtl="0">
              <a:spcBef>
                <a:spcPts val="1200"/>
              </a:spcBef>
              <a:spcAft>
                <a:spcPts val="0"/>
              </a:spcAft>
              <a:buNone/>
              <a:defRPr>
                <a:solidFill>
                  <a:srgbClr val="434343"/>
                </a:solidFill>
              </a:defRPr>
            </a:lvl8pPr>
            <a:lvl9pPr lvl="8" rtl="0">
              <a:spcBef>
                <a:spcPts val="1200"/>
              </a:spcBef>
              <a:spcAft>
                <a:spcPts val="1200"/>
              </a:spcAft>
              <a:buNone/>
              <a:defRPr>
                <a:solidFill>
                  <a:srgbClr val="434343"/>
                </a:solidFill>
              </a:defRPr>
            </a:lvl9pPr>
          </a:lstStyle>
          <a:p/>
        </p:txBody>
      </p:sp>
      <p:sp>
        <p:nvSpPr>
          <p:cNvPr id="68" name="Google Shape;68;p14"/>
          <p:cNvSpPr txBox="1"/>
          <p:nvPr>
            <p:ph idx="3" type="body"/>
          </p:nvPr>
        </p:nvSpPr>
        <p:spPr>
          <a:xfrm>
            <a:off x="2526025" y="1798975"/>
            <a:ext cx="2628600" cy="2544600"/>
          </a:xfrm>
          <a:prstGeom prst="rect">
            <a:avLst/>
          </a:prstGeom>
        </p:spPr>
        <p:txBody>
          <a:bodyPr anchorCtr="0" anchor="t" bIns="0" lIns="0" spcFirstLastPara="1" rIns="0" wrap="square" tIns="0">
            <a:noAutofit/>
          </a:bodyPr>
          <a:lstStyle>
            <a:lvl1pPr indent="-292100" lvl="0" marL="457200" rtl="0">
              <a:spcBef>
                <a:spcPts val="0"/>
              </a:spcBef>
              <a:spcAft>
                <a:spcPts val="0"/>
              </a:spcAft>
              <a:buClr>
                <a:srgbClr val="434343"/>
              </a:buClr>
              <a:buSzPts val="1000"/>
              <a:buChar char="●"/>
              <a:defRPr sz="1000">
                <a:solidFill>
                  <a:srgbClr val="434343"/>
                </a:solidFill>
              </a:defRPr>
            </a:lvl1pPr>
            <a:lvl2pPr indent="-292100" lvl="1" marL="914400" rtl="0">
              <a:spcBef>
                <a:spcPts val="0"/>
              </a:spcBef>
              <a:spcAft>
                <a:spcPts val="0"/>
              </a:spcAft>
              <a:buClr>
                <a:srgbClr val="434343"/>
              </a:buClr>
              <a:buSzPts val="1000"/>
              <a:buChar char="○"/>
              <a:defRPr sz="1000">
                <a:solidFill>
                  <a:srgbClr val="434343"/>
                </a:solidFill>
              </a:defRPr>
            </a:lvl2pPr>
            <a:lvl3pPr indent="-292100" lvl="2" marL="1371600" rtl="0">
              <a:spcBef>
                <a:spcPts val="0"/>
              </a:spcBef>
              <a:spcAft>
                <a:spcPts val="0"/>
              </a:spcAft>
              <a:buClr>
                <a:srgbClr val="434343"/>
              </a:buClr>
              <a:buSzPts val="1000"/>
              <a:buChar char="■"/>
              <a:defRPr sz="1000">
                <a:solidFill>
                  <a:srgbClr val="434343"/>
                </a:solidFill>
              </a:defRPr>
            </a:lvl3pPr>
            <a:lvl4pPr indent="-292100" lvl="3" marL="1828800" rtl="0">
              <a:spcBef>
                <a:spcPts val="0"/>
              </a:spcBef>
              <a:spcAft>
                <a:spcPts val="0"/>
              </a:spcAft>
              <a:buClr>
                <a:srgbClr val="434343"/>
              </a:buClr>
              <a:buSzPts val="1000"/>
              <a:buChar char="●"/>
              <a:defRPr sz="1000">
                <a:solidFill>
                  <a:srgbClr val="434343"/>
                </a:solidFill>
              </a:defRPr>
            </a:lvl4pPr>
            <a:lvl5pPr indent="-292100" lvl="4" marL="2286000" rtl="0">
              <a:spcBef>
                <a:spcPts val="0"/>
              </a:spcBef>
              <a:spcAft>
                <a:spcPts val="0"/>
              </a:spcAft>
              <a:buClr>
                <a:srgbClr val="434343"/>
              </a:buClr>
              <a:buSzPts val="1000"/>
              <a:buChar char="○"/>
              <a:defRPr sz="1000">
                <a:solidFill>
                  <a:srgbClr val="434343"/>
                </a:solidFill>
              </a:defRPr>
            </a:lvl5pPr>
            <a:lvl6pPr indent="-292100" lvl="5" marL="2743200" rtl="0">
              <a:spcBef>
                <a:spcPts val="0"/>
              </a:spcBef>
              <a:spcAft>
                <a:spcPts val="0"/>
              </a:spcAft>
              <a:buClr>
                <a:srgbClr val="434343"/>
              </a:buClr>
              <a:buSzPts val="1000"/>
              <a:buChar char="■"/>
              <a:defRPr sz="1000">
                <a:solidFill>
                  <a:srgbClr val="434343"/>
                </a:solidFill>
              </a:defRPr>
            </a:lvl6pPr>
            <a:lvl7pPr indent="-292100" lvl="6" marL="3200400" rtl="0">
              <a:spcBef>
                <a:spcPts val="0"/>
              </a:spcBef>
              <a:spcAft>
                <a:spcPts val="0"/>
              </a:spcAft>
              <a:buClr>
                <a:srgbClr val="434343"/>
              </a:buClr>
              <a:buSzPts val="1000"/>
              <a:buChar char="●"/>
              <a:defRPr sz="1000">
                <a:solidFill>
                  <a:srgbClr val="434343"/>
                </a:solidFill>
              </a:defRPr>
            </a:lvl7pPr>
            <a:lvl8pPr indent="-292100" lvl="7" marL="3657600" rtl="0">
              <a:spcBef>
                <a:spcPts val="0"/>
              </a:spcBef>
              <a:spcAft>
                <a:spcPts val="0"/>
              </a:spcAft>
              <a:buClr>
                <a:srgbClr val="434343"/>
              </a:buClr>
              <a:buSzPts val="1000"/>
              <a:buChar char="○"/>
              <a:defRPr sz="1000">
                <a:solidFill>
                  <a:srgbClr val="434343"/>
                </a:solidFill>
              </a:defRPr>
            </a:lvl8pPr>
            <a:lvl9pPr indent="-292100" lvl="8" marL="4114800" rtl="0">
              <a:spcBef>
                <a:spcPts val="0"/>
              </a:spcBef>
              <a:spcAft>
                <a:spcPts val="0"/>
              </a:spcAft>
              <a:buClr>
                <a:srgbClr val="434343"/>
              </a:buClr>
              <a:buSzPts val="1000"/>
              <a:buChar char="■"/>
              <a:defRPr sz="1000">
                <a:solidFill>
                  <a:srgbClr val="434343"/>
                </a:solidFill>
              </a:defRPr>
            </a:lvl9pPr>
          </a:lstStyle>
          <a:p/>
        </p:txBody>
      </p:sp>
      <p:sp>
        <p:nvSpPr>
          <p:cNvPr id="69" name="Google Shape;69;p14"/>
          <p:cNvSpPr txBox="1"/>
          <p:nvPr>
            <p:ph idx="4" type="body"/>
          </p:nvPr>
        </p:nvSpPr>
        <p:spPr>
          <a:xfrm>
            <a:off x="5303725" y="1798975"/>
            <a:ext cx="2628600" cy="2544600"/>
          </a:xfrm>
          <a:prstGeom prst="rect">
            <a:avLst/>
          </a:prstGeom>
        </p:spPr>
        <p:txBody>
          <a:bodyPr anchorCtr="0" anchor="t" bIns="0" lIns="0" spcFirstLastPara="1" rIns="0" wrap="square" tIns="0">
            <a:noAutofit/>
          </a:bodyPr>
          <a:lstStyle>
            <a:lvl1pPr indent="-292100" lvl="0" marL="457200" rtl="0">
              <a:spcBef>
                <a:spcPts val="0"/>
              </a:spcBef>
              <a:spcAft>
                <a:spcPts val="0"/>
              </a:spcAft>
              <a:buClr>
                <a:srgbClr val="434343"/>
              </a:buClr>
              <a:buSzPts val="1000"/>
              <a:buChar char="●"/>
              <a:defRPr sz="1000">
                <a:solidFill>
                  <a:srgbClr val="434343"/>
                </a:solidFill>
              </a:defRPr>
            </a:lvl1pPr>
            <a:lvl2pPr indent="-292100" lvl="1" marL="914400" rtl="0">
              <a:spcBef>
                <a:spcPts val="0"/>
              </a:spcBef>
              <a:spcAft>
                <a:spcPts val="0"/>
              </a:spcAft>
              <a:buClr>
                <a:srgbClr val="434343"/>
              </a:buClr>
              <a:buSzPts val="1000"/>
              <a:buChar char="○"/>
              <a:defRPr sz="1000">
                <a:solidFill>
                  <a:srgbClr val="434343"/>
                </a:solidFill>
              </a:defRPr>
            </a:lvl2pPr>
            <a:lvl3pPr indent="-292100" lvl="2" marL="1371600" rtl="0">
              <a:spcBef>
                <a:spcPts val="0"/>
              </a:spcBef>
              <a:spcAft>
                <a:spcPts val="0"/>
              </a:spcAft>
              <a:buClr>
                <a:srgbClr val="434343"/>
              </a:buClr>
              <a:buSzPts val="1000"/>
              <a:buChar char="■"/>
              <a:defRPr sz="1000">
                <a:solidFill>
                  <a:srgbClr val="434343"/>
                </a:solidFill>
              </a:defRPr>
            </a:lvl3pPr>
            <a:lvl4pPr indent="-292100" lvl="3" marL="1828800" rtl="0">
              <a:spcBef>
                <a:spcPts val="0"/>
              </a:spcBef>
              <a:spcAft>
                <a:spcPts val="0"/>
              </a:spcAft>
              <a:buClr>
                <a:srgbClr val="434343"/>
              </a:buClr>
              <a:buSzPts val="1000"/>
              <a:buChar char="●"/>
              <a:defRPr sz="1000">
                <a:solidFill>
                  <a:srgbClr val="434343"/>
                </a:solidFill>
              </a:defRPr>
            </a:lvl4pPr>
            <a:lvl5pPr indent="-292100" lvl="4" marL="2286000" rtl="0">
              <a:spcBef>
                <a:spcPts val="0"/>
              </a:spcBef>
              <a:spcAft>
                <a:spcPts val="0"/>
              </a:spcAft>
              <a:buClr>
                <a:srgbClr val="434343"/>
              </a:buClr>
              <a:buSzPts val="1000"/>
              <a:buChar char="○"/>
              <a:defRPr sz="1000">
                <a:solidFill>
                  <a:srgbClr val="434343"/>
                </a:solidFill>
              </a:defRPr>
            </a:lvl5pPr>
            <a:lvl6pPr indent="-292100" lvl="5" marL="2743200" rtl="0">
              <a:spcBef>
                <a:spcPts val="0"/>
              </a:spcBef>
              <a:spcAft>
                <a:spcPts val="0"/>
              </a:spcAft>
              <a:buClr>
                <a:srgbClr val="434343"/>
              </a:buClr>
              <a:buSzPts val="1000"/>
              <a:buChar char="■"/>
              <a:defRPr sz="1000">
                <a:solidFill>
                  <a:srgbClr val="434343"/>
                </a:solidFill>
              </a:defRPr>
            </a:lvl6pPr>
            <a:lvl7pPr indent="-292100" lvl="6" marL="3200400" rtl="0">
              <a:spcBef>
                <a:spcPts val="0"/>
              </a:spcBef>
              <a:spcAft>
                <a:spcPts val="0"/>
              </a:spcAft>
              <a:buClr>
                <a:srgbClr val="434343"/>
              </a:buClr>
              <a:buSzPts val="1000"/>
              <a:buChar char="●"/>
              <a:defRPr sz="1000">
                <a:solidFill>
                  <a:srgbClr val="434343"/>
                </a:solidFill>
              </a:defRPr>
            </a:lvl7pPr>
            <a:lvl8pPr indent="-292100" lvl="7" marL="3657600" rtl="0">
              <a:spcBef>
                <a:spcPts val="0"/>
              </a:spcBef>
              <a:spcAft>
                <a:spcPts val="0"/>
              </a:spcAft>
              <a:buClr>
                <a:srgbClr val="434343"/>
              </a:buClr>
              <a:buSzPts val="1000"/>
              <a:buChar char="○"/>
              <a:defRPr sz="1000">
                <a:solidFill>
                  <a:srgbClr val="434343"/>
                </a:solidFill>
              </a:defRPr>
            </a:lvl8pPr>
            <a:lvl9pPr indent="-292100" lvl="8" marL="4114800" rtl="0">
              <a:spcBef>
                <a:spcPts val="0"/>
              </a:spcBef>
              <a:spcAft>
                <a:spcPts val="0"/>
              </a:spcAft>
              <a:buClr>
                <a:srgbClr val="434343"/>
              </a:buClr>
              <a:buSzPts val="1000"/>
              <a:buChar char="■"/>
              <a:defRPr sz="1000">
                <a:solidFill>
                  <a:srgbClr val="434343"/>
                </a:solidFill>
              </a:defRPr>
            </a:lvl9pPr>
          </a:lstStyle>
          <a:p/>
        </p:txBody>
      </p:sp>
      <p:sp>
        <p:nvSpPr>
          <p:cNvPr id="70" name="Google Shape;70;p14"/>
          <p:cNvSpPr txBox="1"/>
          <p:nvPr>
            <p:ph type="title"/>
          </p:nvPr>
        </p:nvSpPr>
        <p:spPr>
          <a:xfrm>
            <a:off x="448023" y="404619"/>
            <a:ext cx="5983500" cy="355500"/>
          </a:xfrm>
          <a:prstGeom prst="rect">
            <a:avLst/>
          </a:prstGeom>
        </p:spPr>
        <p:txBody>
          <a:bodyPr anchorCtr="0" anchor="t" bIns="0" lIns="0" spcFirstLastPara="1" rIns="0" wrap="square" tIns="0">
            <a:noAutofit/>
          </a:bodyPr>
          <a:lstStyle>
            <a:lvl1pPr lvl="0" rtl="0">
              <a:spcBef>
                <a:spcPts val="0"/>
              </a:spcBef>
              <a:spcAft>
                <a:spcPts val="0"/>
              </a:spcAft>
              <a:buNone/>
              <a:defRPr b="1" sz="2000">
                <a:solidFill>
                  <a:srgbClr val="434343"/>
                </a:solidFill>
                <a:latin typeface="Open Sans"/>
                <a:ea typeface="Open Sans"/>
                <a:cs typeface="Open Sans"/>
                <a:sym typeface="Open Sans"/>
              </a:defRPr>
            </a:lvl1pPr>
            <a:lvl2pPr lvl="1" rtl="0">
              <a:spcBef>
                <a:spcPts val="0"/>
              </a:spcBef>
              <a:spcAft>
                <a:spcPts val="0"/>
              </a:spcAft>
              <a:buNone/>
              <a:defRPr b="1" sz="2000">
                <a:solidFill>
                  <a:srgbClr val="434343"/>
                </a:solidFill>
                <a:latin typeface="Open Sans"/>
                <a:ea typeface="Open Sans"/>
                <a:cs typeface="Open Sans"/>
                <a:sym typeface="Open Sans"/>
              </a:defRPr>
            </a:lvl2pPr>
            <a:lvl3pPr lvl="2" rtl="0">
              <a:spcBef>
                <a:spcPts val="0"/>
              </a:spcBef>
              <a:spcAft>
                <a:spcPts val="0"/>
              </a:spcAft>
              <a:buNone/>
              <a:defRPr b="1" sz="2000">
                <a:solidFill>
                  <a:srgbClr val="434343"/>
                </a:solidFill>
                <a:latin typeface="Open Sans"/>
                <a:ea typeface="Open Sans"/>
                <a:cs typeface="Open Sans"/>
                <a:sym typeface="Open Sans"/>
              </a:defRPr>
            </a:lvl3pPr>
            <a:lvl4pPr lvl="3" rtl="0">
              <a:spcBef>
                <a:spcPts val="0"/>
              </a:spcBef>
              <a:spcAft>
                <a:spcPts val="0"/>
              </a:spcAft>
              <a:buNone/>
              <a:defRPr b="1" sz="2000">
                <a:solidFill>
                  <a:srgbClr val="434343"/>
                </a:solidFill>
                <a:latin typeface="Open Sans"/>
                <a:ea typeface="Open Sans"/>
                <a:cs typeface="Open Sans"/>
                <a:sym typeface="Open Sans"/>
              </a:defRPr>
            </a:lvl4pPr>
            <a:lvl5pPr lvl="4" rtl="0">
              <a:spcBef>
                <a:spcPts val="0"/>
              </a:spcBef>
              <a:spcAft>
                <a:spcPts val="0"/>
              </a:spcAft>
              <a:buNone/>
              <a:defRPr b="1" sz="2000">
                <a:solidFill>
                  <a:srgbClr val="434343"/>
                </a:solidFill>
                <a:latin typeface="Open Sans"/>
                <a:ea typeface="Open Sans"/>
                <a:cs typeface="Open Sans"/>
                <a:sym typeface="Open Sans"/>
              </a:defRPr>
            </a:lvl5pPr>
            <a:lvl6pPr lvl="5" rtl="0">
              <a:spcBef>
                <a:spcPts val="0"/>
              </a:spcBef>
              <a:spcAft>
                <a:spcPts val="0"/>
              </a:spcAft>
              <a:buNone/>
              <a:defRPr b="1" sz="2000">
                <a:solidFill>
                  <a:srgbClr val="434343"/>
                </a:solidFill>
                <a:latin typeface="Open Sans"/>
                <a:ea typeface="Open Sans"/>
                <a:cs typeface="Open Sans"/>
                <a:sym typeface="Open Sans"/>
              </a:defRPr>
            </a:lvl6pPr>
            <a:lvl7pPr lvl="6" rtl="0">
              <a:spcBef>
                <a:spcPts val="0"/>
              </a:spcBef>
              <a:spcAft>
                <a:spcPts val="0"/>
              </a:spcAft>
              <a:buNone/>
              <a:defRPr b="1" sz="2000">
                <a:solidFill>
                  <a:srgbClr val="434343"/>
                </a:solidFill>
                <a:latin typeface="Open Sans"/>
                <a:ea typeface="Open Sans"/>
                <a:cs typeface="Open Sans"/>
                <a:sym typeface="Open Sans"/>
              </a:defRPr>
            </a:lvl7pPr>
            <a:lvl8pPr lvl="7" rtl="0">
              <a:spcBef>
                <a:spcPts val="0"/>
              </a:spcBef>
              <a:spcAft>
                <a:spcPts val="0"/>
              </a:spcAft>
              <a:buNone/>
              <a:defRPr b="1" sz="2000">
                <a:solidFill>
                  <a:srgbClr val="434343"/>
                </a:solidFill>
                <a:latin typeface="Open Sans"/>
                <a:ea typeface="Open Sans"/>
                <a:cs typeface="Open Sans"/>
                <a:sym typeface="Open Sans"/>
              </a:defRPr>
            </a:lvl8pPr>
            <a:lvl9pPr lvl="8" rtl="0">
              <a:spcBef>
                <a:spcPts val="0"/>
              </a:spcBef>
              <a:spcAft>
                <a:spcPts val="0"/>
              </a:spcAft>
              <a:buNone/>
              <a:defRPr b="1" sz="2000">
                <a:solidFill>
                  <a:srgbClr val="434343"/>
                </a:solidFill>
                <a:latin typeface="Open Sans"/>
                <a:ea typeface="Open Sans"/>
                <a:cs typeface="Open Sans"/>
                <a:sym typeface="Open Sans"/>
              </a:defRPr>
            </a:lvl9pPr>
          </a:lstStyle>
          <a:p/>
        </p:txBody>
      </p:sp>
      <p:sp>
        <p:nvSpPr>
          <p:cNvPr id="71" name="Google Shape;71;p14"/>
          <p:cNvSpPr txBox="1"/>
          <p:nvPr>
            <p:ph idx="5" type="subTitle"/>
          </p:nvPr>
        </p:nvSpPr>
        <p:spPr>
          <a:xfrm>
            <a:off x="448023" y="233222"/>
            <a:ext cx="3206100" cy="393600"/>
          </a:xfrm>
          <a:prstGeom prst="rect">
            <a:avLst/>
          </a:prstGeom>
        </p:spPr>
        <p:txBody>
          <a:bodyPr anchorCtr="0" anchor="t" bIns="0" lIns="0" spcFirstLastPara="1" rIns="0" wrap="square" tIns="0">
            <a:noAutofit/>
          </a:bodyPr>
          <a:lstStyle>
            <a:lvl1pPr lvl="0" rtl="0">
              <a:spcBef>
                <a:spcPts val="0"/>
              </a:spcBef>
              <a:spcAft>
                <a:spcPts val="0"/>
              </a:spcAft>
              <a:buNone/>
              <a:defRPr i="1" sz="900">
                <a:solidFill>
                  <a:srgbClr val="434343"/>
                </a:solidFill>
              </a:defRPr>
            </a:lvl1pPr>
            <a:lvl2pPr lvl="1" rtl="0">
              <a:spcBef>
                <a:spcPts val="1200"/>
              </a:spcBef>
              <a:spcAft>
                <a:spcPts val="0"/>
              </a:spcAft>
              <a:buNone/>
              <a:defRPr i="1" sz="900">
                <a:solidFill>
                  <a:srgbClr val="434343"/>
                </a:solidFill>
              </a:defRPr>
            </a:lvl2pPr>
            <a:lvl3pPr lvl="2" rtl="0">
              <a:spcBef>
                <a:spcPts val="1200"/>
              </a:spcBef>
              <a:spcAft>
                <a:spcPts val="0"/>
              </a:spcAft>
              <a:buNone/>
              <a:defRPr i="1" sz="900">
                <a:solidFill>
                  <a:srgbClr val="434343"/>
                </a:solidFill>
              </a:defRPr>
            </a:lvl3pPr>
            <a:lvl4pPr lvl="3" rtl="0">
              <a:spcBef>
                <a:spcPts val="1200"/>
              </a:spcBef>
              <a:spcAft>
                <a:spcPts val="0"/>
              </a:spcAft>
              <a:buNone/>
              <a:defRPr i="1" sz="900">
                <a:solidFill>
                  <a:srgbClr val="434343"/>
                </a:solidFill>
              </a:defRPr>
            </a:lvl4pPr>
            <a:lvl5pPr lvl="4" rtl="0">
              <a:spcBef>
                <a:spcPts val="1200"/>
              </a:spcBef>
              <a:spcAft>
                <a:spcPts val="0"/>
              </a:spcAft>
              <a:buNone/>
              <a:defRPr i="1" sz="900">
                <a:solidFill>
                  <a:srgbClr val="434343"/>
                </a:solidFill>
              </a:defRPr>
            </a:lvl5pPr>
            <a:lvl6pPr lvl="5" rtl="0">
              <a:spcBef>
                <a:spcPts val="1200"/>
              </a:spcBef>
              <a:spcAft>
                <a:spcPts val="0"/>
              </a:spcAft>
              <a:buNone/>
              <a:defRPr i="1" sz="900">
                <a:solidFill>
                  <a:srgbClr val="434343"/>
                </a:solidFill>
              </a:defRPr>
            </a:lvl6pPr>
            <a:lvl7pPr lvl="6" rtl="0">
              <a:spcBef>
                <a:spcPts val="1200"/>
              </a:spcBef>
              <a:spcAft>
                <a:spcPts val="0"/>
              </a:spcAft>
              <a:buNone/>
              <a:defRPr i="1" sz="900">
                <a:solidFill>
                  <a:srgbClr val="434343"/>
                </a:solidFill>
              </a:defRPr>
            </a:lvl7pPr>
            <a:lvl8pPr lvl="7" rtl="0">
              <a:spcBef>
                <a:spcPts val="1200"/>
              </a:spcBef>
              <a:spcAft>
                <a:spcPts val="0"/>
              </a:spcAft>
              <a:buNone/>
              <a:defRPr i="1" sz="900">
                <a:solidFill>
                  <a:srgbClr val="434343"/>
                </a:solidFill>
              </a:defRPr>
            </a:lvl8pPr>
            <a:lvl9pPr lvl="8" rtl="0">
              <a:spcBef>
                <a:spcPts val="1200"/>
              </a:spcBef>
              <a:spcAft>
                <a:spcPts val="1200"/>
              </a:spcAft>
              <a:buNone/>
              <a:defRPr i="1" sz="900">
                <a:solidFill>
                  <a:srgbClr val="43434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p:cSld name="TITLE_AND_BODY_2">
    <p:spTree>
      <p:nvGrpSpPr>
        <p:cNvPr id="72" name="Shape 72"/>
        <p:cNvGrpSpPr/>
        <p:nvPr/>
      </p:nvGrpSpPr>
      <p:grpSpPr>
        <a:xfrm>
          <a:off x="0" y="0"/>
          <a:ext cx="0" cy="0"/>
          <a:chOff x="0" y="0"/>
          <a:chExt cx="0" cy="0"/>
        </a:xfrm>
      </p:grpSpPr>
      <p:sp>
        <p:nvSpPr>
          <p:cNvPr id="73" name="Google Shape;73;p15"/>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5"/>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5" name="Google Shape;7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76" name="Google Shape;76;p15"/>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7" name="Shape 77"/>
        <p:cNvGrpSpPr/>
        <p:nvPr/>
      </p:nvGrpSpPr>
      <p:grpSpPr>
        <a:xfrm>
          <a:off x="0" y="0"/>
          <a:ext cx="0" cy="0"/>
          <a:chOff x="0" y="0"/>
          <a:chExt cx="0" cy="0"/>
        </a:xfrm>
      </p:grpSpPr>
      <p:sp>
        <p:nvSpPr>
          <p:cNvPr id="78" name="Google Shape;78;p16"/>
          <p:cNvSpPr txBox="1"/>
          <p:nvPr>
            <p:ph type="title"/>
          </p:nvPr>
        </p:nvSpPr>
        <p:spPr>
          <a:xfrm>
            <a:off x="369000" y="222400"/>
            <a:ext cx="8406000" cy="630000"/>
          </a:xfrm>
          <a:prstGeom prst="rect">
            <a:avLst/>
          </a:prstGeom>
        </p:spPr>
        <p:txBody>
          <a:bodyPr anchorCtr="0" anchor="ctr" bIns="0" lIns="0" spcFirstLastPara="1" rIns="0" wrap="square" tIns="0">
            <a:noAutofit/>
          </a:bodyPr>
          <a:lstStyle>
            <a:lvl1pPr lvl="0" rtl="0">
              <a:spcBef>
                <a:spcPts val="0"/>
              </a:spcBef>
              <a:spcAft>
                <a:spcPts val="0"/>
              </a:spcAft>
              <a:buClr>
                <a:schemeClr val="accent1"/>
              </a:buClr>
              <a:buSzPts val="2600"/>
              <a:buNone/>
              <a:defRPr>
                <a:solidFill>
                  <a:schemeClr val="accent1"/>
                </a:solidFill>
              </a:defRPr>
            </a:lvl1pPr>
            <a:lvl2pPr lvl="1" rtl="0">
              <a:spcBef>
                <a:spcPts val="0"/>
              </a:spcBef>
              <a:spcAft>
                <a:spcPts val="0"/>
              </a:spcAft>
              <a:buClr>
                <a:schemeClr val="accent1"/>
              </a:buClr>
              <a:buSzPts val="2400"/>
              <a:buFont typeface="Bitter"/>
              <a:buNone/>
              <a:defRPr sz="2400">
                <a:solidFill>
                  <a:schemeClr val="accent1"/>
                </a:solidFill>
                <a:latin typeface="Bitter"/>
                <a:ea typeface="Bitter"/>
                <a:cs typeface="Bitter"/>
                <a:sym typeface="Bitter"/>
              </a:defRPr>
            </a:lvl2pPr>
            <a:lvl3pPr lvl="2" rtl="0">
              <a:spcBef>
                <a:spcPts val="0"/>
              </a:spcBef>
              <a:spcAft>
                <a:spcPts val="0"/>
              </a:spcAft>
              <a:buClr>
                <a:schemeClr val="accent1"/>
              </a:buClr>
              <a:buSzPts val="2400"/>
              <a:buFont typeface="Bitter"/>
              <a:buNone/>
              <a:defRPr sz="2400">
                <a:solidFill>
                  <a:schemeClr val="accent1"/>
                </a:solidFill>
                <a:latin typeface="Bitter"/>
                <a:ea typeface="Bitter"/>
                <a:cs typeface="Bitter"/>
                <a:sym typeface="Bitter"/>
              </a:defRPr>
            </a:lvl3pPr>
            <a:lvl4pPr lvl="3" rtl="0">
              <a:spcBef>
                <a:spcPts val="0"/>
              </a:spcBef>
              <a:spcAft>
                <a:spcPts val="0"/>
              </a:spcAft>
              <a:buClr>
                <a:schemeClr val="accent1"/>
              </a:buClr>
              <a:buSzPts val="2400"/>
              <a:buFont typeface="Bitter"/>
              <a:buNone/>
              <a:defRPr sz="2400">
                <a:solidFill>
                  <a:schemeClr val="accent1"/>
                </a:solidFill>
                <a:latin typeface="Bitter"/>
                <a:ea typeface="Bitter"/>
                <a:cs typeface="Bitter"/>
                <a:sym typeface="Bitter"/>
              </a:defRPr>
            </a:lvl4pPr>
            <a:lvl5pPr lvl="4" rtl="0">
              <a:spcBef>
                <a:spcPts val="0"/>
              </a:spcBef>
              <a:spcAft>
                <a:spcPts val="0"/>
              </a:spcAft>
              <a:buClr>
                <a:schemeClr val="accent1"/>
              </a:buClr>
              <a:buSzPts val="2400"/>
              <a:buFont typeface="Bitter"/>
              <a:buNone/>
              <a:defRPr sz="2400">
                <a:solidFill>
                  <a:schemeClr val="accent1"/>
                </a:solidFill>
                <a:latin typeface="Bitter"/>
                <a:ea typeface="Bitter"/>
                <a:cs typeface="Bitter"/>
                <a:sym typeface="Bitter"/>
              </a:defRPr>
            </a:lvl5pPr>
            <a:lvl6pPr lvl="5" rtl="0">
              <a:spcBef>
                <a:spcPts val="0"/>
              </a:spcBef>
              <a:spcAft>
                <a:spcPts val="0"/>
              </a:spcAft>
              <a:buClr>
                <a:schemeClr val="accent1"/>
              </a:buClr>
              <a:buSzPts val="2400"/>
              <a:buFont typeface="Bitter"/>
              <a:buNone/>
              <a:defRPr sz="2400">
                <a:solidFill>
                  <a:schemeClr val="accent1"/>
                </a:solidFill>
                <a:latin typeface="Bitter"/>
                <a:ea typeface="Bitter"/>
                <a:cs typeface="Bitter"/>
                <a:sym typeface="Bitter"/>
              </a:defRPr>
            </a:lvl6pPr>
            <a:lvl7pPr lvl="6" rtl="0">
              <a:spcBef>
                <a:spcPts val="0"/>
              </a:spcBef>
              <a:spcAft>
                <a:spcPts val="0"/>
              </a:spcAft>
              <a:buClr>
                <a:schemeClr val="accent1"/>
              </a:buClr>
              <a:buSzPts val="2400"/>
              <a:buFont typeface="Bitter"/>
              <a:buNone/>
              <a:defRPr sz="2400">
                <a:solidFill>
                  <a:schemeClr val="accent1"/>
                </a:solidFill>
                <a:latin typeface="Bitter"/>
                <a:ea typeface="Bitter"/>
                <a:cs typeface="Bitter"/>
                <a:sym typeface="Bitter"/>
              </a:defRPr>
            </a:lvl7pPr>
            <a:lvl8pPr lvl="7" rtl="0">
              <a:spcBef>
                <a:spcPts val="0"/>
              </a:spcBef>
              <a:spcAft>
                <a:spcPts val="0"/>
              </a:spcAft>
              <a:buClr>
                <a:schemeClr val="accent1"/>
              </a:buClr>
              <a:buSzPts val="2400"/>
              <a:buFont typeface="Bitter"/>
              <a:buNone/>
              <a:defRPr sz="2400">
                <a:solidFill>
                  <a:schemeClr val="accent1"/>
                </a:solidFill>
                <a:latin typeface="Bitter"/>
                <a:ea typeface="Bitter"/>
                <a:cs typeface="Bitter"/>
                <a:sym typeface="Bitter"/>
              </a:defRPr>
            </a:lvl8pPr>
            <a:lvl9pPr lvl="8" rtl="0">
              <a:spcBef>
                <a:spcPts val="0"/>
              </a:spcBef>
              <a:spcAft>
                <a:spcPts val="0"/>
              </a:spcAft>
              <a:buClr>
                <a:schemeClr val="accent1"/>
              </a:buClr>
              <a:buSzPts val="2400"/>
              <a:buFont typeface="Bitter"/>
              <a:buNone/>
              <a:defRPr sz="2400">
                <a:solidFill>
                  <a:schemeClr val="accent1"/>
                </a:solidFill>
                <a:latin typeface="Bitter"/>
                <a:ea typeface="Bitter"/>
                <a:cs typeface="Bitter"/>
                <a:sym typeface="Bitter"/>
              </a:defRPr>
            </a:lvl9pPr>
          </a:lstStyle>
          <a:p/>
        </p:txBody>
      </p:sp>
      <p:sp>
        <p:nvSpPr>
          <p:cNvPr id="79" name="Google Shape;79;p16"/>
          <p:cNvSpPr txBox="1"/>
          <p:nvPr>
            <p:ph idx="1" type="subTitle"/>
          </p:nvPr>
        </p:nvSpPr>
        <p:spPr>
          <a:xfrm>
            <a:off x="374450" y="884350"/>
            <a:ext cx="8406000" cy="4266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1400"/>
              <a:buFont typeface="Inter SemiBold"/>
              <a:buNone/>
              <a:defRPr sz="1400">
                <a:solidFill>
                  <a:schemeClr val="accent2"/>
                </a:solidFill>
                <a:latin typeface="Inter SemiBold"/>
                <a:ea typeface="Inter SemiBold"/>
                <a:cs typeface="Inter SemiBold"/>
                <a:sym typeface="Inter SemiBold"/>
              </a:defRPr>
            </a:lvl1pPr>
            <a:lvl2pPr lvl="1" rtl="0">
              <a:spcBef>
                <a:spcPts val="0"/>
              </a:spcBef>
              <a:spcAft>
                <a:spcPts val="0"/>
              </a:spcAft>
              <a:buClr>
                <a:schemeClr val="accent2"/>
              </a:buClr>
              <a:buSzPts val="1400"/>
              <a:buNone/>
              <a:defRPr sz="1400">
                <a:solidFill>
                  <a:schemeClr val="accent2"/>
                </a:solidFill>
              </a:defRPr>
            </a:lvl2pPr>
            <a:lvl3pPr lvl="2" rtl="0">
              <a:spcBef>
                <a:spcPts val="0"/>
              </a:spcBef>
              <a:spcAft>
                <a:spcPts val="0"/>
              </a:spcAft>
              <a:buClr>
                <a:schemeClr val="accent2"/>
              </a:buClr>
              <a:buSzPts val="1400"/>
              <a:buNone/>
              <a:defRPr sz="1400">
                <a:solidFill>
                  <a:schemeClr val="accent2"/>
                </a:solidFill>
              </a:defRPr>
            </a:lvl3pPr>
            <a:lvl4pPr lvl="3" rtl="0">
              <a:spcBef>
                <a:spcPts val="0"/>
              </a:spcBef>
              <a:spcAft>
                <a:spcPts val="0"/>
              </a:spcAft>
              <a:buClr>
                <a:schemeClr val="accent2"/>
              </a:buClr>
              <a:buSzPts val="1400"/>
              <a:buNone/>
              <a:defRPr sz="1400">
                <a:solidFill>
                  <a:schemeClr val="accent2"/>
                </a:solidFill>
              </a:defRPr>
            </a:lvl4pPr>
            <a:lvl5pPr lvl="4" rtl="0">
              <a:spcBef>
                <a:spcPts val="0"/>
              </a:spcBef>
              <a:spcAft>
                <a:spcPts val="0"/>
              </a:spcAft>
              <a:buClr>
                <a:schemeClr val="accent2"/>
              </a:buClr>
              <a:buSzPts val="1400"/>
              <a:buNone/>
              <a:defRPr sz="1400">
                <a:solidFill>
                  <a:schemeClr val="accent2"/>
                </a:solidFill>
              </a:defRPr>
            </a:lvl5pPr>
            <a:lvl6pPr lvl="5" rtl="0">
              <a:spcBef>
                <a:spcPts val="0"/>
              </a:spcBef>
              <a:spcAft>
                <a:spcPts val="0"/>
              </a:spcAft>
              <a:buClr>
                <a:schemeClr val="accent2"/>
              </a:buClr>
              <a:buSzPts val="1400"/>
              <a:buNone/>
              <a:defRPr sz="1400">
                <a:solidFill>
                  <a:schemeClr val="accent2"/>
                </a:solidFill>
              </a:defRPr>
            </a:lvl6pPr>
            <a:lvl7pPr lvl="6" rtl="0">
              <a:spcBef>
                <a:spcPts val="0"/>
              </a:spcBef>
              <a:spcAft>
                <a:spcPts val="0"/>
              </a:spcAft>
              <a:buClr>
                <a:schemeClr val="accent2"/>
              </a:buClr>
              <a:buSzPts val="1400"/>
              <a:buNone/>
              <a:defRPr sz="1400">
                <a:solidFill>
                  <a:schemeClr val="accent2"/>
                </a:solidFill>
              </a:defRPr>
            </a:lvl7pPr>
            <a:lvl8pPr lvl="7" rtl="0">
              <a:spcBef>
                <a:spcPts val="0"/>
              </a:spcBef>
              <a:spcAft>
                <a:spcPts val="0"/>
              </a:spcAft>
              <a:buClr>
                <a:schemeClr val="accent2"/>
              </a:buClr>
              <a:buSzPts val="1400"/>
              <a:buNone/>
              <a:defRPr sz="1400">
                <a:solidFill>
                  <a:schemeClr val="accent2"/>
                </a:solidFill>
              </a:defRPr>
            </a:lvl8pPr>
            <a:lvl9pPr lvl="8" rtl="0">
              <a:spcBef>
                <a:spcPts val="0"/>
              </a:spcBef>
              <a:spcAft>
                <a:spcPts val="0"/>
              </a:spcAft>
              <a:buClr>
                <a:schemeClr val="accent2"/>
              </a:buClr>
              <a:buSzPts val="1400"/>
              <a:buNone/>
              <a:defRPr sz="1400">
                <a:solidFill>
                  <a:schemeClr val="accent2"/>
                </a:solidFill>
              </a:defRPr>
            </a:lvl9pPr>
          </a:lstStyle>
          <a:p/>
        </p:txBody>
      </p:sp>
      <p:pic>
        <p:nvPicPr>
          <p:cNvPr id="80" name="Google Shape;80;p16"/>
          <p:cNvPicPr preferRelativeResize="0"/>
          <p:nvPr/>
        </p:nvPicPr>
        <p:blipFill>
          <a:blip r:embed="rId2">
            <a:alphaModFix/>
          </a:blip>
          <a:stretch>
            <a:fillRect/>
          </a:stretch>
        </p:blipFill>
        <p:spPr>
          <a:xfrm>
            <a:off x="369000" y="4650037"/>
            <a:ext cx="1583820" cy="255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2">
  <p:cSld name="ONE_COLUMN_TEXT_1_2">
    <p:spTree>
      <p:nvGrpSpPr>
        <p:cNvPr id="81" name="Shape 81"/>
        <p:cNvGrpSpPr/>
        <p:nvPr/>
      </p:nvGrpSpPr>
      <p:grpSpPr>
        <a:xfrm>
          <a:off x="0" y="0"/>
          <a:ext cx="0" cy="0"/>
          <a:chOff x="0" y="0"/>
          <a:chExt cx="0" cy="0"/>
        </a:xfrm>
      </p:grpSpPr>
      <p:sp>
        <p:nvSpPr>
          <p:cNvPr id="82" name="Google Shape;8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7"/>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7"/>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5" name="Google Shape;85;p17"/>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86" name="Google Shape;86;p17"/>
          <p:cNvSpPr txBox="1"/>
          <p:nvPr>
            <p:ph idx="3" type="body"/>
          </p:nvPr>
        </p:nvSpPr>
        <p:spPr>
          <a:xfrm>
            <a:off x="4940700" y="1331700"/>
            <a:ext cx="3834300" cy="2480100"/>
          </a:xfrm>
          <a:prstGeom prst="rect">
            <a:avLst/>
          </a:prstGeom>
        </p:spPr>
        <p:txBody>
          <a:bodyPr anchorCtr="0" anchor="ctr"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1">
  <p:cSld name="TITLE_AND_BODY_3">
    <p:spTree>
      <p:nvGrpSpPr>
        <p:cNvPr id="87" name="Shape 87"/>
        <p:cNvGrpSpPr/>
        <p:nvPr/>
      </p:nvGrpSpPr>
      <p:grpSpPr>
        <a:xfrm>
          <a:off x="0" y="0"/>
          <a:ext cx="0" cy="0"/>
          <a:chOff x="0" y="0"/>
          <a:chExt cx="0" cy="0"/>
        </a:xfrm>
      </p:grpSpPr>
      <p:sp>
        <p:nvSpPr>
          <p:cNvPr id="88" name="Google Shape;88;p18"/>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9" name="Google Shape;89;p18"/>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sz="16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90" name="Google Shape;9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8"/>
          <p:cNvSpPr txBox="1"/>
          <p:nvPr>
            <p:ph idx="2" type="subTitle"/>
          </p:nvPr>
        </p:nvSpPr>
        <p:spPr>
          <a:xfrm>
            <a:off x="374450" y="857600"/>
            <a:ext cx="8406000" cy="4266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lgn="l">
              <a:lnSpc>
                <a:spcPct val="115000"/>
              </a:lnSpc>
              <a:spcBef>
                <a:spcPts val="0"/>
              </a:spcBef>
              <a:spcAft>
                <a:spcPts val="0"/>
              </a:spcAft>
              <a:buSzPts val="1200"/>
              <a:buNone/>
              <a:defRPr/>
            </a:lvl2pPr>
            <a:lvl3pPr lvl="2" rtl="0" algn="l">
              <a:lnSpc>
                <a:spcPct val="115000"/>
              </a:lnSpc>
              <a:spcBef>
                <a:spcPts val="0"/>
              </a:spcBef>
              <a:spcAft>
                <a:spcPts val="0"/>
              </a:spcAft>
              <a:buSzPts val="1200"/>
              <a:buNone/>
              <a:defRPr/>
            </a:lvl3pPr>
            <a:lvl4pPr lvl="3" rtl="0" algn="l">
              <a:lnSpc>
                <a:spcPct val="115000"/>
              </a:lnSpc>
              <a:spcBef>
                <a:spcPts val="0"/>
              </a:spcBef>
              <a:spcAft>
                <a:spcPts val="0"/>
              </a:spcAft>
              <a:buSzPts val="1200"/>
              <a:buNone/>
              <a:defRPr/>
            </a:lvl4pPr>
            <a:lvl5pPr lvl="4" rtl="0" algn="l">
              <a:lnSpc>
                <a:spcPct val="115000"/>
              </a:lnSpc>
              <a:spcBef>
                <a:spcPts val="0"/>
              </a:spcBef>
              <a:spcAft>
                <a:spcPts val="0"/>
              </a:spcAft>
              <a:buSzPts val="1200"/>
              <a:buNone/>
              <a:defRPr/>
            </a:lvl5pPr>
            <a:lvl6pPr lvl="5" rtl="0" algn="l">
              <a:lnSpc>
                <a:spcPct val="115000"/>
              </a:lnSpc>
              <a:spcBef>
                <a:spcPts val="0"/>
              </a:spcBef>
              <a:spcAft>
                <a:spcPts val="0"/>
              </a:spcAft>
              <a:buSzPts val="1200"/>
              <a:buNone/>
              <a:defRPr/>
            </a:lvl6pPr>
            <a:lvl7pPr lvl="6" rtl="0" algn="l">
              <a:lnSpc>
                <a:spcPct val="115000"/>
              </a:lnSpc>
              <a:spcBef>
                <a:spcPts val="0"/>
              </a:spcBef>
              <a:spcAft>
                <a:spcPts val="0"/>
              </a:spcAft>
              <a:buSzPts val="1200"/>
              <a:buNone/>
              <a:defRPr/>
            </a:lvl7pPr>
            <a:lvl8pPr lvl="7" rtl="0" algn="l">
              <a:lnSpc>
                <a:spcPct val="115000"/>
              </a:lnSpc>
              <a:spcBef>
                <a:spcPts val="0"/>
              </a:spcBef>
              <a:spcAft>
                <a:spcPts val="0"/>
              </a:spcAft>
              <a:buSzPts val="1200"/>
              <a:buNone/>
              <a:defRPr/>
            </a:lvl8pPr>
            <a:lvl9pPr lvl="8" rtl="0" algn="l">
              <a:lnSpc>
                <a:spcPct val="115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2">
  <p:cSld name="TITLE_AND_BODY_4">
    <p:spTree>
      <p:nvGrpSpPr>
        <p:cNvPr id="92" name="Shape 92"/>
        <p:cNvGrpSpPr/>
        <p:nvPr/>
      </p:nvGrpSpPr>
      <p:grpSpPr>
        <a:xfrm>
          <a:off x="0" y="0"/>
          <a:ext cx="0" cy="0"/>
          <a:chOff x="0" y="0"/>
          <a:chExt cx="0" cy="0"/>
        </a:xfrm>
      </p:grpSpPr>
      <p:sp>
        <p:nvSpPr>
          <p:cNvPr id="93" name="Google Shape;93;p19"/>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4" name="Google Shape;94;p19"/>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sz="16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95" name="Google Shape;9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9"/>
          <p:cNvSpPr txBox="1"/>
          <p:nvPr>
            <p:ph idx="2" type="subTitle"/>
          </p:nvPr>
        </p:nvSpPr>
        <p:spPr>
          <a:xfrm>
            <a:off x="374450" y="857600"/>
            <a:ext cx="8406000" cy="4266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lgn="l">
              <a:lnSpc>
                <a:spcPct val="115000"/>
              </a:lnSpc>
              <a:spcBef>
                <a:spcPts val="0"/>
              </a:spcBef>
              <a:spcAft>
                <a:spcPts val="0"/>
              </a:spcAft>
              <a:buSzPts val="1200"/>
              <a:buNone/>
              <a:defRPr/>
            </a:lvl2pPr>
            <a:lvl3pPr lvl="2" rtl="0" algn="l">
              <a:lnSpc>
                <a:spcPct val="115000"/>
              </a:lnSpc>
              <a:spcBef>
                <a:spcPts val="0"/>
              </a:spcBef>
              <a:spcAft>
                <a:spcPts val="0"/>
              </a:spcAft>
              <a:buSzPts val="1200"/>
              <a:buNone/>
              <a:defRPr/>
            </a:lvl3pPr>
            <a:lvl4pPr lvl="3" rtl="0" algn="l">
              <a:lnSpc>
                <a:spcPct val="115000"/>
              </a:lnSpc>
              <a:spcBef>
                <a:spcPts val="0"/>
              </a:spcBef>
              <a:spcAft>
                <a:spcPts val="0"/>
              </a:spcAft>
              <a:buSzPts val="1200"/>
              <a:buNone/>
              <a:defRPr/>
            </a:lvl4pPr>
            <a:lvl5pPr lvl="4" rtl="0" algn="l">
              <a:lnSpc>
                <a:spcPct val="115000"/>
              </a:lnSpc>
              <a:spcBef>
                <a:spcPts val="0"/>
              </a:spcBef>
              <a:spcAft>
                <a:spcPts val="0"/>
              </a:spcAft>
              <a:buSzPts val="1200"/>
              <a:buNone/>
              <a:defRPr/>
            </a:lvl5pPr>
            <a:lvl6pPr lvl="5" rtl="0" algn="l">
              <a:lnSpc>
                <a:spcPct val="115000"/>
              </a:lnSpc>
              <a:spcBef>
                <a:spcPts val="0"/>
              </a:spcBef>
              <a:spcAft>
                <a:spcPts val="0"/>
              </a:spcAft>
              <a:buSzPts val="1200"/>
              <a:buNone/>
              <a:defRPr/>
            </a:lvl6pPr>
            <a:lvl7pPr lvl="6" rtl="0" algn="l">
              <a:lnSpc>
                <a:spcPct val="115000"/>
              </a:lnSpc>
              <a:spcBef>
                <a:spcPts val="0"/>
              </a:spcBef>
              <a:spcAft>
                <a:spcPts val="0"/>
              </a:spcAft>
              <a:buSzPts val="1200"/>
              <a:buNone/>
              <a:defRPr/>
            </a:lvl7pPr>
            <a:lvl8pPr lvl="7" rtl="0" algn="l">
              <a:lnSpc>
                <a:spcPct val="115000"/>
              </a:lnSpc>
              <a:spcBef>
                <a:spcPts val="0"/>
              </a:spcBef>
              <a:spcAft>
                <a:spcPts val="0"/>
              </a:spcAft>
              <a:buSzPts val="1200"/>
              <a:buNone/>
              <a:defRPr/>
            </a:lvl8pPr>
            <a:lvl9pPr lvl="8" rtl="0" algn="l">
              <a:lnSpc>
                <a:spcPct val="115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1">
  <p:cSld name="ONE_COLUMN_TEXT_1_1">
    <p:spTree>
      <p:nvGrpSpPr>
        <p:cNvPr id="97" name="Shape 97"/>
        <p:cNvGrpSpPr/>
        <p:nvPr/>
      </p:nvGrpSpPr>
      <p:grpSpPr>
        <a:xfrm>
          <a:off x="0" y="0"/>
          <a:ext cx="0" cy="0"/>
          <a:chOff x="0" y="0"/>
          <a:chExt cx="0" cy="0"/>
        </a:xfrm>
      </p:grpSpPr>
      <p:sp>
        <p:nvSpPr>
          <p:cNvPr id="98" name="Google Shape;9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20"/>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20"/>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1" name="Google Shape;101;p20"/>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2" name="Google Shape;102;p20"/>
          <p:cNvSpPr txBox="1"/>
          <p:nvPr>
            <p:ph idx="3" type="body"/>
          </p:nvPr>
        </p:nvSpPr>
        <p:spPr>
          <a:xfrm>
            <a:off x="4940700" y="1331700"/>
            <a:ext cx="3834300" cy="2480100"/>
          </a:xfrm>
          <a:prstGeom prst="rect">
            <a:avLst/>
          </a:prstGeom>
        </p:spPr>
        <p:txBody>
          <a:bodyPr anchorCtr="0" anchor="ctr"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id="103" name="Google Shape;103;p20"/>
          <p:cNvPicPr preferRelativeResize="0"/>
          <p:nvPr/>
        </p:nvPicPr>
        <p:blipFill>
          <a:blip r:embed="rId2">
            <a:alphaModFix/>
          </a:blip>
          <a:stretch>
            <a:fillRect/>
          </a:stretch>
        </p:blipFill>
        <p:spPr>
          <a:xfrm>
            <a:off x="323725" y="4650037"/>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Image 1">
  <p:cSld name="TITLE_1_1_1">
    <p:bg>
      <p:bgPr>
        <a:solidFill>
          <a:srgbClr val="FFFFFF"/>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39647" r="750" t="0"/>
          <a:stretch/>
        </p:blipFill>
        <p:spPr>
          <a:xfrm>
            <a:off x="4572000" y="0"/>
            <a:ext cx="4572001" cy="5143500"/>
          </a:xfrm>
          <a:prstGeom prst="rect">
            <a:avLst/>
          </a:prstGeom>
          <a:noFill/>
          <a:ln>
            <a:noFill/>
          </a:ln>
        </p:spPr>
      </p:pic>
      <p:pic>
        <p:nvPicPr>
          <p:cNvPr id="17" name="Google Shape;17;p3"/>
          <p:cNvPicPr preferRelativeResize="0"/>
          <p:nvPr/>
        </p:nvPicPr>
        <p:blipFill>
          <a:blip r:embed="rId3">
            <a:alphaModFix/>
          </a:blip>
          <a:stretch>
            <a:fillRect/>
          </a:stretch>
        </p:blipFill>
        <p:spPr>
          <a:xfrm>
            <a:off x="369000" y="379862"/>
            <a:ext cx="1583820" cy="255525"/>
          </a:xfrm>
          <a:prstGeom prst="rect">
            <a:avLst/>
          </a:prstGeom>
          <a:noFill/>
          <a:ln>
            <a:noFill/>
          </a:ln>
        </p:spPr>
      </p:pic>
      <p:sp>
        <p:nvSpPr>
          <p:cNvPr id="18" name="Google Shape;18;p3"/>
          <p:cNvSpPr txBox="1"/>
          <p:nvPr/>
        </p:nvSpPr>
        <p:spPr>
          <a:xfrm flipH="1">
            <a:off x="8774976" y="4771975"/>
            <a:ext cx="189000" cy="18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b="1" lang="en" sz="800">
                <a:solidFill>
                  <a:schemeClr val="lt1"/>
                </a:solidFill>
                <a:latin typeface="Inter"/>
                <a:ea typeface="Inter"/>
                <a:cs typeface="Inter"/>
                <a:sym typeface="Inter"/>
              </a:rPr>
              <a:t>‹#›</a:t>
            </a:fld>
            <a:endParaRPr b="1" sz="800">
              <a:solidFill>
                <a:schemeClr val="lt1"/>
              </a:solidFill>
              <a:latin typeface="Inter"/>
              <a:ea typeface="Inter"/>
              <a:cs typeface="Inter"/>
              <a:sym typeface="Inter"/>
            </a:endParaRPr>
          </a:p>
        </p:txBody>
      </p:sp>
      <p:pic>
        <p:nvPicPr>
          <p:cNvPr id="19" name="Google Shape;19;p3"/>
          <p:cNvPicPr preferRelativeResize="0"/>
          <p:nvPr/>
        </p:nvPicPr>
        <p:blipFill>
          <a:blip r:embed="rId3">
            <a:alphaModFix/>
          </a:blip>
          <a:stretch>
            <a:fillRect/>
          </a:stretch>
        </p:blipFill>
        <p:spPr>
          <a:xfrm>
            <a:off x="178875" y="4735712"/>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3">
  <p:cSld name="TITLE_AND_BODY_5">
    <p:spTree>
      <p:nvGrpSpPr>
        <p:cNvPr id="104" name="Shape 104"/>
        <p:cNvGrpSpPr/>
        <p:nvPr/>
      </p:nvGrpSpPr>
      <p:grpSpPr>
        <a:xfrm>
          <a:off x="0" y="0"/>
          <a:ext cx="0" cy="0"/>
          <a:chOff x="0" y="0"/>
          <a:chExt cx="0" cy="0"/>
        </a:xfrm>
      </p:grpSpPr>
      <p:sp>
        <p:nvSpPr>
          <p:cNvPr id="105" name="Google Shape;105;p21"/>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21"/>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7" name="Google Shape;10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08" name="Google Shape;108;p21"/>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4">
  <p:cSld name="TITLE_AND_BODY_6">
    <p:spTree>
      <p:nvGrpSpPr>
        <p:cNvPr id="109" name="Shape 109"/>
        <p:cNvGrpSpPr/>
        <p:nvPr/>
      </p:nvGrpSpPr>
      <p:grpSpPr>
        <a:xfrm>
          <a:off x="0" y="0"/>
          <a:ext cx="0" cy="0"/>
          <a:chOff x="0" y="0"/>
          <a:chExt cx="0" cy="0"/>
        </a:xfrm>
      </p:grpSpPr>
      <p:sp>
        <p:nvSpPr>
          <p:cNvPr id="110" name="Google Shape;110;p22"/>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22"/>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22"/>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5">
  <p:cSld name="TITLE_AND_BODY_7">
    <p:spTree>
      <p:nvGrpSpPr>
        <p:cNvPr id="113" name="Shape 113"/>
        <p:cNvGrpSpPr/>
        <p:nvPr/>
      </p:nvGrpSpPr>
      <p:grpSpPr>
        <a:xfrm>
          <a:off x="0" y="0"/>
          <a:ext cx="0" cy="0"/>
          <a:chOff x="0" y="0"/>
          <a:chExt cx="0" cy="0"/>
        </a:xfrm>
      </p:grpSpPr>
      <p:sp>
        <p:nvSpPr>
          <p:cNvPr id="114" name="Google Shape;114;p23"/>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23"/>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6" name="Google Shape;11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23"/>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6">
  <p:cSld name="TITLE_AND_BODY_8">
    <p:spTree>
      <p:nvGrpSpPr>
        <p:cNvPr id="118" name="Shape 118"/>
        <p:cNvGrpSpPr/>
        <p:nvPr/>
      </p:nvGrpSpPr>
      <p:grpSpPr>
        <a:xfrm>
          <a:off x="0" y="0"/>
          <a:ext cx="0" cy="0"/>
          <a:chOff x="0" y="0"/>
          <a:chExt cx="0" cy="0"/>
        </a:xfrm>
      </p:grpSpPr>
      <p:sp>
        <p:nvSpPr>
          <p:cNvPr id="119" name="Google Shape;119;p24"/>
          <p:cNvSpPr txBox="1"/>
          <p:nvPr>
            <p:ph type="title"/>
          </p:nvPr>
        </p:nvSpPr>
        <p:spPr>
          <a:xfrm>
            <a:off x="369000" y="2133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4"/>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1" name="Google Shape;12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2" name="Google Shape;122;p24"/>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123" name="Google Shape;123;p24"/>
          <p:cNvPicPr preferRelativeResize="0"/>
          <p:nvPr/>
        </p:nvPicPr>
        <p:blipFill>
          <a:blip r:embed="rId2">
            <a:alphaModFix/>
          </a:blip>
          <a:stretch>
            <a:fillRect/>
          </a:stretch>
        </p:blipFill>
        <p:spPr>
          <a:xfrm>
            <a:off x="278450" y="4716462"/>
            <a:ext cx="1583820" cy="2555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7">
  <p:cSld name="TITLE_AND_BODY_9">
    <p:spTree>
      <p:nvGrpSpPr>
        <p:cNvPr id="126" name="Shape 126"/>
        <p:cNvGrpSpPr/>
        <p:nvPr/>
      </p:nvGrpSpPr>
      <p:grpSpPr>
        <a:xfrm>
          <a:off x="0" y="0"/>
          <a:ext cx="0" cy="0"/>
          <a:chOff x="0" y="0"/>
          <a:chExt cx="0" cy="0"/>
        </a:xfrm>
      </p:grpSpPr>
      <p:sp>
        <p:nvSpPr>
          <p:cNvPr id="127" name="Google Shape;127;p26"/>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26"/>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9" name="Google Shape;12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26"/>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131" name="Google Shape;131;p26"/>
          <p:cNvPicPr preferRelativeResize="0"/>
          <p:nvPr/>
        </p:nvPicPr>
        <p:blipFill>
          <a:blip r:embed="rId2">
            <a:alphaModFix/>
          </a:blip>
          <a:stretch>
            <a:fillRect/>
          </a:stretch>
        </p:blipFill>
        <p:spPr>
          <a:xfrm>
            <a:off x="332775" y="4650037"/>
            <a:ext cx="1583820" cy="2555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32" name="Shape 132"/>
        <p:cNvGrpSpPr/>
        <p:nvPr/>
      </p:nvGrpSpPr>
      <p:grpSpPr>
        <a:xfrm>
          <a:off x="0" y="0"/>
          <a:ext cx="0" cy="0"/>
          <a:chOff x="0" y="0"/>
          <a:chExt cx="0" cy="0"/>
        </a:xfrm>
      </p:grpSpPr>
      <p:sp>
        <p:nvSpPr>
          <p:cNvPr id="133" name="Google Shape;133;p27"/>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200"/>
              <a:buNone/>
              <a:defRPr sz="3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4" name="Google Shape;13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35" name="Google Shape;135;p27"/>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8">
  <p:cSld name="TITLE_AND_BODY_10">
    <p:spTree>
      <p:nvGrpSpPr>
        <p:cNvPr id="136" name="Shape 136"/>
        <p:cNvGrpSpPr/>
        <p:nvPr/>
      </p:nvGrpSpPr>
      <p:grpSpPr>
        <a:xfrm>
          <a:off x="0" y="0"/>
          <a:ext cx="0" cy="0"/>
          <a:chOff x="0" y="0"/>
          <a:chExt cx="0" cy="0"/>
        </a:xfrm>
      </p:grpSpPr>
      <p:sp>
        <p:nvSpPr>
          <p:cNvPr id="137" name="Google Shape;137;p28"/>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28"/>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9" name="Google Shape;13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8"/>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141" name="Shape 141"/>
        <p:cNvGrpSpPr/>
        <p:nvPr/>
      </p:nvGrpSpPr>
      <p:grpSpPr>
        <a:xfrm>
          <a:off x="0" y="0"/>
          <a:ext cx="0" cy="0"/>
          <a:chOff x="0" y="0"/>
          <a:chExt cx="0" cy="0"/>
        </a:xfrm>
      </p:grpSpPr>
      <p:sp>
        <p:nvSpPr>
          <p:cNvPr id="142" name="Google Shape;14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43" name="Google Shape;143;p29"/>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Google Shape;144;p29"/>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5" name="Google Shape;145;p29"/>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Inter SemiBold"/>
              <a:buNone/>
              <a:defRPr sz="1600">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full page">
  <p:cSld name="CUSTOM_1_3">
    <p:bg>
      <p:bgPr>
        <a:solidFill>
          <a:schemeClr val="lt1"/>
        </a:solidFill>
      </p:bgPr>
    </p:bg>
    <p:spTree>
      <p:nvGrpSpPr>
        <p:cNvPr id="146" name="Shape 146"/>
        <p:cNvGrpSpPr/>
        <p:nvPr/>
      </p:nvGrpSpPr>
      <p:grpSpPr>
        <a:xfrm>
          <a:off x="0" y="0"/>
          <a:ext cx="0" cy="0"/>
          <a:chOff x="0" y="0"/>
          <a:chExt cx="0" cy="0"/>
        </a:xfrm>
      </p:grpSpPr>
      <p:sp>
        <p:nvSpPr>
          <p:cNvPr id="147" name="Google Shape;147;p30"/>
          <p:cNvSpPr txBox="1"/>
          <p:nvPr>
            <p:ph type="title"/>
          </p:nvPr>
        </p:nvSpPr>
        <p:spPr>
          <a:xfrm>
            <a:off x="411425" y="282575"/>
            <a:ext cx="8321400" cy="613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8" name="Google Shape;148;p30"/>
          <p:cNvSpPr txBox="1"/>
          <p:nvPr>
            <p:ph idx="1" type="body"/>
          </p:nvPr>
        </p:nvSpPr>
        <p:spPr>
          <a:xfrm>
            <a:off x="411425" y="1371375"/>
            <a:ext cx="8321400" cy="33429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indent="-330200" lvl="1" marL="914400" rtl="0" algn="l">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indent="-304800" lvl="2" marL="1371600" rtl="0" algn="l">
              <a:lnSpc>
                <a:spcPct val="115000"/>
              </a:lnSpc>
              <a:spcBef>
                <a:spcPts val="1000"/>
              </a:spcBef>
              <a:spcAft>
                <a:spcPts val="0"/>
              </a:spcAft>
              <a:buClr>
                <a:srgbClr val="5E5E5E"/>
              </a:buClr>
              <a:buSzPts val="1200"/>
              <a:buChar char="■"/>
              <a:defRPr sz="1200">
                <a:solidFill>
                  <a:srgbClr val="5E5E5E"/>
                </a:solidFill>
              </a:defRPr>
            </a:lvl3pPr>
            <a:lvl4pPr indent="-285750" lvl="3" marL="1828800" rtl="0" algn="l">
              <a:lnSpc>
                <a:spcPct val="115000"/>
              </a:lnSpc>
              <a:spcBef>
                <a:spcPts val="1000"/>
              </a:spcBef>
              <a:spcAft>
                <a:spcPts val="0"/>
              </a:spcAft>
              <a:buClr>
                <a:srgbClr val="5E5E5E"/>
              </a:buClr>
              <a:buSzPts val="900"/>
              <a:buChar char="●"/>
              <a:defRPr sz="900">
                <a:solidFill>
                  <a:srgbClr val="5E5E5E"/>
                </a:solidFill>
              </a:defRPr>
            </a:lvl4pPr>
            <a:lvl5pPr indent="-285750" lvl="4" marL="2286000" rtl="0" algn="l">
              <a:lnSpc>
                <a:spcPct val="115000"/>
              </a:lnSpc>
              <a:spcBef>
                <a:spcPts val="1000"/>
              </a:spcBef>
              <a:spcAft>
                <a:spcPts val="0"/>
              </a:spcAft>
              <a:buSzPts val="900"/>
              <a:buChar char="○"/>
              <a:defRPr/>
            </a:lvl5pPr>
            <a:lvl6pPr indent="-285750" lvl="5" marL="2743200" rtl="0" algn="l">
              <a:lnSpc>
                <a:spcPct val="115000"/>
              </a:lnSpc>
              <a:spcBef>
                <a:spcPts val="1000"/>
              </a:spcBef>
              <a:spcAft>
                <a:spcPts val="0"/>
              </a:spcAft>
              <a:buSzPts val="900"/>
              <a:buChar char="■"/>
              <a:defRPr/>
            </a:lvl6pPr>
            <a:lvl7pPr indent="-285750" lvl="6" marL="3200400" rtl="0" algn="l">
              <a:lnSpc>
                <a:spcPct val="115000"/>
              </a:lnSpc>
              <a:spcBef>
                <a:spcPts val="1000"/>
              </a:spcBef>
              <a:spcAft>
                <a:spcPts val="0"/>
              </a:spcAft>
              <a:buSzPts val="900"/>
              <a:buChar char="●"/>
              <a:defRPr/>
            </a:lvl7pPr>
            <a:lvl8pPr indent="-285750" lvl="7" marL="3657600" rtl="0" algn="l">
              <a:lnSpc>
                <a:spcPct val="115000"/>
              </a:lnSpc>
              <a:spcBef>
                <a:spcPts val="1000"/>
              </a:spcBef>
              <a:spcAft>
                <a:spcPts val="0"/>
              </a:spcAft>
              <a:buSzPts val="900"/>
              <a:buChar char="○"/>
              <a:defRPr/>
            </a:lvl8pPr>
            <a:lvl9pPr indent="-285750" lvl="8" marL="4114800" rtl="0" algn="l">
              <a:lnSpc>
                <a:spcPct val="115000"/>
              </a:lnSpc>
              <a:spcBef>
                <a:spcPts val="1000"/>
              </a:spcBef>
              <a:spcAft>
                <a:spcPts val="1000"/>
              </a:spcAft>
              <a:buSzPts val="900"/>
              <a:buChar char="■"/>
              <a:defRPr/>
            </a:lvl9pPr>
          </a:lstStyle>
          <a:p/>
        </p:txBody>
      </p:sp>
      <p:sp>
        <p:nvSpPr>
          <p:cNvPr id="149" name="Google Shape;149;p30"/>
          <p:cNvSpPr txBox="1"/>
          <p:nvPr>
            <p:ph idx="2" type="subTitle"/>
          </p:nvPr>
        </p:nvSpPr>
        <p:spPr>
          <a:xfrm>
            <a:off x="411425" y="759000"/>
            <a:ext cx="8321400" cy="384000"/>
          </a:xfrm>
          <a:prstGeom prst="rect">
            <a:avLst/>
          </a:prstGeom>
          <a:noFill/>
          <a:ln>
            <a:noFill/>
          </a:ln>
        </p:spPr>
        <p:txBody>
          <a:bodyPr anchorCtr="0" anchor="t" bIns="0" lIns="0" spcFirstLastPara="1" rIns="0" wrap="square" tIns="0">
            <a:noAutofit/>
          </a:bodyPr>
          <a:lstStyle>
            <a:lvl1pPr lvl="0" rtl="0" algn="l">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rtl="0" algn="l">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rtl="0" algn="l">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rtl="0" algn="l">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rtl="0" algn="l">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p:txBody>
      </p:sp>
      <p:sp>
        <p:nvSpPr>
          <p:cNvPr id="150" name="Google Shape;150;p30"/>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p30"/>
          <p:cNvPicPr preferRelativeResize="0"/>
          <p:nvPr/>
        </p:nvPicPr>
        <p:blipFill>
          <a:blip r:embed="rId2">
            <a:alphaModFix/>
          </a:blip>
          <a:stretch>
            <a:fillRect/>
          </a:stretch>
        </p:blipFill>
        <p:spPr>
          <a:xfrm>
            <a:off x="296575" y="4650037"/>
            <a:ext cx="1583820" cy="255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1 1 1">
  <p:cSld name="TITLE_1_1_1_1">
    <p:bg>
      <p:bgPr>
        <a:solidFill>
          <a:srgbClr val="FFFFFF"/>
        </a:solidFill>
      </p:bgPr>
    </p:bg>
    <p:spTree>
      <p:nvGrpSpPr>
        <p:cNvPr id="20" name="Shape 20"/>
        <p:cNvGrpSpPr/>
        <p:nvPr/>
      </p:nvGrpSpPr>
      <p:grpSpPr>
        <a:xfrm>
          <a:off x="0" y="0"/>
          <a:ext cx="0" cy="0"/>
          <a:chOff x="0" y="0"/>
          <a:chExt cx="0" cy="0"/>
        </a:xfrm>
      </p:grpSpPr>
      <p:sp>
        <p:nvSpPr>
          <p:cNvPr id="21" name="Google Shape;21;p4"/>
          <p:cNvSpPr/>
          <p:nvPr/>
        </p:nvSpPr>
        <p:spPr>
          <a:xfrm>
            <a:off x="0" y="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nvSpPr>
        <p:spPr>
          <a:xfrm>
            <a:off x="8226308" y="4771967"/>
            <a:ext cx="548700" cy="183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sz="800">
                <a:solidFill>
                  <a:schemeClr val="lt1"/>
                </a:solidFill>
                <a:latin typeface="Inter"/>
                <a:ea typeface="Inter"/>
                <a:cs typeface="Inter"/>
                <a:sym typeface="Inter"/>
              </a:rPr>
              <a:t>‹#›</a:t>
            </a:fld>
            <a:endParaRPr b="1" sz="800">
              <a:solidFill>
                <a:schemeClr val="lt1"/>
              </a:solidFill>
              <a:latin typeface="Inter"/>
              <a:ea typeface="Inter"/>
              <a:cs typeface="Inter"/>
              <a:sym typeface="Inter"/>
            </a:endParaRPr>
          </a:p>
        </p:txBody>
      </p:sp>
      <p:sp>
        <p:nvSpPr>
          <p:cNvPr id="23" name="Google Shape;23;p4"/>
          <p:cNvSpPr txBox="1"/>
          <p:nvPr/>
        </p:nvSpPr>
        <p:spPr>
          <a:xfrm>
            <a:off x="368525" y="4771975"/>
            <a:ext cx="4203600" cy="18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sz="700">
                <a:solidFill>
                  <a:srgbClr val="999999"/>
                </a:solidFill>
                <a:latin typeface="Inter"/>
                <a:ea typeface="Inter"/>
                <a:cs typeface="Inter"/>
                <a:sym typeface="Inter"/>
              </a:rPr>
              <a:t>©2023 Thoughtworks, Inc. Commercial in Confidence</a:t>
            </a:r>
            <a:endParaRPr sz="700">
              <a:solidFill>
                <a:srgbClr val="999999"/>
              </a:solidFill>
              <a:latin typeface="Inter"/>
              <a:ea typeface="Inter"/>
              <a:cs typeface="Inter"/>
              <a:sym typeface="Inter"/>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9">
  <p:cSld name="TITLE_AND_BODY_11">
    <p:spTree>
      <p:nvGrpSpPr>
        <p:cNvPr id="152" name="Shape 152"/>
        <p:cNvGrpSpPr/>
        <p:nvPr/>
      </p:nvGrpSpPr>
      <p:grpSpPr>
        <a:xfrm>
          <a:off x="0" y="0"/>
          <a:ext cx="0" cy="0"/>
          <a:chOff x="0" y="0"/>
          <a:chExt cx="0" cy="0"/>
        </a:xfrm>
      </p:grpSpPr>
      <p:sp>
        <p:nvSpPr>
          <p:cNvPr id="153" name="Google Shape;153;p31"/>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 name="Google Shape;154;p31"/>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5" name="Google Shape;15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6" name="Google Shape;156;p31"/>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10">
  <p:cSld name="TITLE_AND_BODY_12">
    <p:spTree>
      <p:nvGrpSpPr>
        <p:cNvPr id="157" name="Shape 157"/>
        <p:cNvGrpSpPr/>
        <p:nvPr/>
      </p:nvGrpSpPr>
      <p:grpSpPr>
        <a:xfrm>
          <a:off x="0" y="0"/>
          <a:ext cx="0" cy="0"/>
          <a:chOff x="0" y="0"/>
          <a:chExt cx="0" cy="0"/>
        </a:xfrm>
      </p:grpSpPr>
      <p:sp>
        <p:nvSpPr>
          <p:cNvPr id="158" name="Google Shape;158;p32"/>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32"/>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0" name="Google Shape;16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1" name="Google Shape;161;p32"/>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11">
  <p:cSld name="TITLE_AND_BODY_13">
    <p:spTree>
      <p:nvGrpSpPr>
        <p:cNvPr id="162" name="Shape 162"/>
        <p:cNvGrpSpPr/>
        <p:nvPr/>
      </p:nvGrpSpPr>
      <p:grpSpPr>
        <a:xfrm>
          <a:off x="0" y="0"/>
          <a:ext cx="0" cy="0"/>
          <a:chOff x="0" y="0"/>
          <a:chExt cx="0" cy="0"/>
        </a:xfrm>
      </p:grpSpPr>
      <p:sp>
        <p:nvSpPr>
          <p:cNvPr id="163" name="Google Shape;163;p33"/>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4" name="Google Shape;164;p33"/>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5" name="Google Shape;16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6" name="Google Shape;166;p33"/>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12">
  <p:cSld name="TITLE_AND_BODY_14">
    <p:spTree>
      <p:nvGrpSpPr>
        <p:cNvPr id="167" name="Shape 167"/>
        <p:cNvGrpSpPr/>
        <p:nvPr/>
      </p:nvGrpSpPr>
      <p:grpSpPr>
        <a:xfrm>
          <a:off x="0" y="0"/>
          <a:ext cx="0" cy="0"/>
          <a:chOff x="0" y="0"/>
          <a:chExt cx="0" cy="0"/>
        </a:xfrm>
      </p:grpSpPr>
      <p:sp>
        <p:nvSpPr>
          <p:cNvPr id="168" name="Google Shape;168;p34"/>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34"/>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0" name="Google Shape;17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34"/>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13">
  <p:cSld name="TITLE_AND_BODY_15">
    <p:spTree>
      <p:nvGrpSpPr>
        <p:cNvPr id="172" name="Shape 172"/>
        <p:cNvGrpSpPr/>
        <p:nvPr/>
      </p:nvGrpSpPr>
      <p:grpSpPr>
        <a:xfrm>
          <a:off x="0" y="0"/>
          <a:ext cx="0" cy="0"/>
          <a:chOff x="0" y="0"/>
          <a:chExt cx="0" cy="0"/>
        </a:xfrm>
      </p:grpSpPr>
      <p:sp>
        <p:nvSpPr>
          <p:cNvPr id="173" name="Google Shape;173;p35"/>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35"/>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5" name="Google Shape;17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76" name="Google Shape;176;p35"/>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USTOM_1_4">
    <p:spTree>
      <p:nvGrpSpPr>
        <p:cNvPr id="177" name="Shape 177"/>
        <p:cNvGrpSpPr/>
        <p:nvPr/>
      </p:nvGrpSpPr>
      <p:grpSpPr>
        <a:xfrm>
          <a:off x="0" y="0"/>
          <a:ext cx="0" cy="0"/>
          <a:chOff x="0" y="0"/>
          <a:chExt cx="0" cy="0"/>
        </a:xfrm>
      </p:grpSpPr>
      <p:sp>
        <p:nvSpPr>
          <p:cNvPr id="178" name="Google Shape;178;p36"/>
          <p:cNvSpPr txBox="1"/>
          <p:nvPr>
            <p:ph type="title"/>
          </p:nvPr>
        </p:nvSpPr>
        <p:spPr>
          <a:xfrm>
            <a:off x="457200" y="205988"/>
            <a:ext cx="8229600" cy="460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9" name="Google Shape;179;p36"/>
          <p:cNvSpPr txBox="1"/>
          <p:nvPr>
            <p:ph idx="1" type="body"/>
          </p:nvPr>
        </p:nvSpPr>
        <p:spPr>
          <a:xfrm>
            <a:off x="457200" y="830633"/>
            <a:ext cx="8229600" cy="37257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a:lvl1pPr>
            <a:lvl2pPr indent="-304800" lvl="1" marL="914400" rtl="0" algn="l">
              <a:lnSpc>
                <a:spcPct val="115000"/>
              </a:lnSpc>
              <a:spcBef>
                <a:spcPts val="0"/>
              </a:spcBef>
              <a:spcAft>
                <a:spcPts val="0"/>
              </a:spcAft>
              <a:buSzPts val="1200"/>
              <a:buChar char="○"/>
              <a:defRPr/>
            </a:lvl2pPr>
            <a:lvl3pPr indent="-304800" lvl="2" marL="1371600" rtl="0" algn="l">
              <a:lnSpc>
                <a:spcPct val="115000"/>
              </a:lnSpc>
              <a:spcBef>
                <a:spcPts val="0"/>
              </a:spcBef>
              <a:spcAft>
                <a:spcPts val="0"/>
              </a:spcAft>
              <a:buSzPts val="1200"/>
              <a:buChar char="■"/>
              <a:defRPr/>
            </a:lvl3pPr>
            <a:lvl4pPr indent="-304800" lvl="3" marL="1828800" rtl="0" algn="l">
              <a:lnSpc>
                <a:spcPct val="115000"/>
              </a:lnSpc>
              <a:spcBef>
                <a:spcPts val="0"/>
              </a:spcBef>
              <a:spcAft>
                <a:spcPts val="0"/>
              </a:spcAft>
              <a:buSzPts val="1200"/>
              <a:buChar char="●"/>
              <a:defRPr/>
            </a:lvl4pPr>
            <a:lvl5pPr indent="-304800" lvl="4" marL="2286000" rtl="0" algn="l">
              <a:lnSpc>
                <a:spcPct val="115000"/>
              </a:lnSpc>
              <a:spcBef>
                <a:spcPts val="0"/>
              </a:spcBef>
              <a:spcAft>
                <a:spcPts val="0"/>
              </a:spcAft>
              <a:buSzPts val="1200"/>
              <a:buChar char="○"/>
              <a:defRPr/>
            </a:lvl5pPr>
            <a:lvl6pPr indent="-304800" lvl="5" marL="2743200" rtl="0" algn="l">
              <a:lnSpc>
                <a:spcPct val="115000"/>
              </a:lnSpc>
              <a:spcBef>
                <a:spcPts val="0"/>
              </a:spcBef>
              <a:spcAft>
                <a:spcPts val="0"/>
              </a:spcAft>
              <a:buSzPts val="1200"/>
              <a:buChar char="■"/>
              <a:defRPr/>
            </a:lvl6pPr>
            <a:lvl7pPr indent="-304800" lvl="6" marL="3200400" rtl="0" algn="l">
              <a:lnSpc>
                <a:spcPct val="115000"/>
              </a:lnSpc>
              <a:spcBef>
                <a:spcPts val="0"/>
              </a:spcBef>
              <a:spcAft>
                <a:spcPts val="0"/>
              </a:spcAft>
              <a:buSzPts val="1200"/>
              <a:buChar char="●"/>
              <a:defRPr/>
            </a:lvl7pPr>
            <a:lvl8pPr indent="-304800" lvl="7" marL="3657600" rtl="0" algn="l">
              <a:lnSpc>
                <a:spcPct val="115000"/>
              </a:lnSpc>
              <a:spcBef>
                <a:spcPts val="0"/>
              </a:spcBef>
              <a:spcAft>
                <a:spcPts val="0"/>
              </a:spcAft>
              <a:buSzPts val="1200"/>
              <a:buChar char="○"/>
              <a:defRPr/>
            </a:lvl8pPr>
            <a:lvl9pPr indent="-304800" lvl="8" marL="4114800" rtl="0" algn="l">
              <a:lnSpc>
                <a:spcPct val="115000"/>
              </a:lnSpc>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5">
  <p:cSld name="ONE_COLUMN_TEXT_6">
    <p:spTree>
      <p:nvGrpSpPr>
        <p:cNvPr id="180" name="Shape 180"/>
        <p:cNvGrpSpPr/>
        <p:nvPr/>
      </p:nvGrpSpPr>
      <p:grpSpPr>
        <a:xfrm>
          <a:off x="0" y="0"/>
          <a:ext cx="0" cy="0"/>
          <a:chOff x="0" y="0"/>
          <a:chExt cx="0" cy="0"/>
        </a:xfrm>
      </p:grpSpPr>
      <p:sp>
        <p:nvSpPr>
          <p:cNvPr id="181" name="Google Shape;18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82" name="Google Shape;182;p37"/>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 name="Google Shape;183;p37"/>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37"/>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Inter SemiBold"/>
              <a:buNone/>
              <a:defRPr sz="1600">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6">
  <p:cSld name="ONE_COLUMN_TEXT_7">
    <p:spTree>
      <p:nvGrpSpPr>
        <p:cNvPr id="185" name="Shape 185"/>
        <p:cNvGrpSpPr/>
        <p:nvPr/>
      </p:nvGrpSpPr>
      <p:grpSpPr>
        <a:xfrm>
          <a:off x="0" y="0"/>
          <a:ext cx="0" cy="0"/>
          <a:chOff x="0" y="0"/>
          <a:chExt cx="0" cy="0"/>
        </a:xfrm>
      </p:grpSpPr>
      <p:sp>
        <p:nvSpPr>
          <p:cNvPr id="186" name="Google Shape;18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87" name="Google Shape;187;p38"/>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 name="Google Shape;188;p38"/>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9" name="Google Shape;189;p38"/>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Inter SemiBold"/>
              <a:buNone/>
              <a:defRPr sz="1600">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14">
  <p:cSld name="TITLE_AND_BODY_16">
    <p:spTree>
      <p:nvGrpSpPr>
        <p:cNvPr id="190" name="Shape 190"/>
        <p:cNvGrpSpPr/>
        <p:nvPr/>
      </p:nvGrpSpPr>
      <p:grpSpPr>
        <a:xfrm>
          <a:off x="0" y="0"/>
          <a:ext cx="0" cy="0"/>
          <a:chOff x="0" y="0"/>
          <a:chExt cx="0" cy="0"/>
        </a:xfrm>
      </p:grpSpPr>
      <p:sp>
        <p:nvSpPr>
          <p:cNvPr id="191" name="Google Shape;191;p39"/>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 name="Google Shape;192;p39"/>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3" name="Google Shape;19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94" name="Google Shape;194;p39"/>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369000" y="190350"/>
            <a:ext cx="8406000" cy="6099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txBox="1"/>
          <p:nvPr>
            <p:ph idx="1" type="subTitle"/>
          </p:nvPr>
        </p:nvSpPr>
        <p:spPr>
          <a:xfrm>
            <a:off x="374450" y="800100"/>
            <a:ext cx="8406000" cy="426600"/>
          </a:xfrm>
          <a:prstGeom prst="rect">
            <a:avLst/>
          </a:prstGeom>
        </p:spPr>
        <p:txBody>
          <a:bodyPr anchorCtr="0" anchor="t" bIns="0" lIns="0" spcFirstLastPara="1" rIns="0" wrap="square" tIns="0">
            <a:noAutofit/>
          </a:bodyPr>
          <a:lstStyle>
            <a:lvl1pPr lvl="0" rtl="0">
              <a:spcBef>
                <a:spcPts val="0"/>
              </a:spcBef>
              <a:spcAft>
                <a:spcPts val="0"/>
              </a:spcAft>
              <a:buSzPts val="1400"/>
              <a:buFont typeface="Inter SemiBold"/>
              <a:buNone/>
              <a:defRPr sz="1400">
                <a:latin typeface="Inter SemiBold"/>
                <a:ea typeface="Inter SemiBold"/>
                <a:cs typeface="Inter SemiBold"/>
                <a:sym typeface="Inter SemiBold"/>
              </a:defRPr>
            </a:lvl1pPr>
            <a:lvl2pPr lvl="1" rtl="0">
              <a:spcBef>
                <a:spcPts val="0"/>
              </a:spcBef>
              <a:spcAft>
                <a:spcPts val="0"/>
              </a:spcAft>
              <a:buSzPts val="1200"/>
              <a:buFont typeface="Inter SemiBold"/>
              <a:buNone/>
              <a:defRPr>
                <a:latin typeface="Inter SemiBold"/>
                <a:ea typeface="Inter SemiBold"/>
                <a:cs typeface="Inter SemiBold"/>
                <a:sym typeface="Inter SemiBold"/>
              </a:defRPr>
            </a:lvl2pPr>
            <a:lvl3pPr lvl="2" rtl="0">
              <a:spcBef>
                <a:spcPts val="0"/>
              </a:spcBef>
              <a:spcAft>
                <a:spcPts val="0"/>
              </a:spcAft>
              <a:buSzPts val="1200"/>
              <a:buFont typeface="Inter SemiBold"/>
              <a:buNone/>
              <a:defRPr>
                <a:latin typeface="Inter SemiBold"/>
                <a:ea typeface="Inter SemiBold"/>
                <a:cs typeface="Inter SemiBold"/>
                <a:sym typeface="Inter SemiBold"/>
              </a:defRPr>
            </a:lvl3pPr>
            <a:lvl4pPr lvl="3" rtl="0">
              <a:spcBef>
                <a:spcPts val="0"/>
              </a:spcBef>
              <a:spcAft>
                <a:spcPts val="0"/>
              </a:spcAft>
              <a:buSzPts val="1200"/>
              <a:buFont typeface="Inter SemiBold"/>
              <a:buNone/>
              <a:defRPr>
                <a:latin typeface="Inter SemiBold"/>
                <a:ea typeface="Inter SemiBold"/>
                <a:cs typeface="Inter SemiBold"/>
                <a:sym typeface="Inter SemiBold"/>
              </a:defRPr>
            </a:lvl4pPr>
            <a:lvl5pPr lvl="4" rtl="0">
              <a:spcBef>
                <a:spcPts val="0"/>
              </a:spcBef>
              <a:spcAft>
                <a:spcPts val="0"/>
              </a:spcAft>
              <a:buSzPts val="1200"/>
              <a:buFont typeface="Inter SemiBold"/>
              <a:buNone/>
              <a:defRPr>
                <a:latin typeface="Inter SemiBold"/>
                <a:ea typeface="Inter SemiBold"/>
                <a:cs typeface="Inter SemiBold"/>
                <a:sym typeface="Inter SemiBold"/>
              </a:defRPr>
            </a:lvl5pPr>
            <a:lvl6pPr lvl="5" rtl="0">
              <a:spcBef>
                <a:spcPts val="0"/>
              </a:spcBef>
              <a:spcAft>
                <a:spcPts val="0"/>
              </a:spcAft>
              <a:buSzPts val="1200"/>
              <a:buFont typeface="Inter SemiBold"/>
              <a:buNone/>
              <a:defRPr>
                <a:latin typeface="Inter SemiBold"/>
                <a:ea typeface="Inter SemiBold"/>
                <a:cs typeface="Inter SemiBold"/>
                <a:sym typeface="Inter SemiBold"/>
              </a:defRPr>
            </a:lvl6pPr>
            <a:lvl7pPr lvl="6" rtl="0">
              <a:spcBef>
                <a:spcPts val="0"/>
              </a:spcBef>
              <a:spcAft>
                <a:spcPts val="0"/>
              </a:spcAft>
              <a:buSzPts val="1200"/>
              <a:buFont typeface="Inter SemiBold"/>
              <a:buNone/>
              <a:defRPr>
                <a:latin typeface="Inter SemiBold"/>
                <a:ea typeface="Inter SemiBold"/>
                <a:cs typeface="Inter SemiBold"/>
                <a:sym typeface="Inter SemiBold"/>
              </a:defRPr>
            </a:lvl7pPr>
            <a:lvl8pPr lvl="7" rtl="0">
              <a:spcBef>
                <a:spcPts val="0"/>
              </a:spcBef>
              <a:spcAft>
                <a:spcPts val="0"/>
              </a:spcAft>
              <a:buSzPts val="1200"/>
              <a:buFont typeface="Inter SemiBold"/>
              <a:buNone/>
              <a:defRPr>
                <a:latin typeface="Inter SemiBold"/>
                <a:ea typeface="Inter SemiBold"/>
                <a:cs typeface="Inter SemiBold"/>
                <a:sym typeface="Inter SemiBold"/>
              </a:defRPr>
            </a:lvl8pPr>
            <a:lvl9pPr lvl="8" rtl="0">
              <a:spcBef>
                <a:spcPts val="0"/>
              </a:spcBef>
              <a:spcAft>
                <a:spcPts val="0"/>
              </a:spcAft>
              <a:buSzPts val="1200"/>
              <a:buFont typeface="Inter SemiBold"/>
              <a:buNone/>
              <a:defRPr>
                <a:latin typeface="Inter SemiBold"/>
                <a:ea typeface="Inter SemiBold"/>
                <a:cs typeface="Inter SemiBold"/>
                <a:sym typeface="Inter SemiBold"/>
              </a:defRPr>
            </a:lvl9pPr>
          </a:lstStyle>
          <a:p/>
        </p:txBody>
      </p:sp>
      <p:pic>
        <p:nvPicPr>
          <p:cNvPr id="27" name="Google Shape;27;p5"/>
          <p:cNvPicPr preferRelativeResize="0"/>
          <p:nvPr/>
        </p:nvPicPr>
        <p:blipFill>
          <a:blip r:embed="rId2">
            <a:alphaModFix/>
          </a:blip>
          <a:stretch>
            <a:fillRect/>
          </a:stretch>
        </p:blipFill>
        <p:spPr>
          <a:xfrm>
            <a:off x="169800" y="4777812"/>
            <a:ext cx="1583820" cy="2555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69000" y="190350"/>
            <a:ext cx="8406000" cy="6096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0" name="Google Shape;30;p6"/>
          <p:cNvPicPr preferRelativeResize="0"/>
          <p:nvPr/>
        </p:nvPicPr>
        <p:blipFill>
          <a:blip r:embed="rId2">
            <a:alphaModFix/>
          </a:blip>
          <a:stretch>
            <a:fillRect/>
          </a:stretch>
        </p:blipFill>
        <p:spPr>
          <a:xfrm>
            <a:off x="278450" y="4716462"/>
            <a:ext cx="1583820" cy="2555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p:cSld name="TITLE_ONLY_2">
    <p:spTree>
      <p:nvGrpSpPr>
        <p:cNvPr id="31" name="Shape 31"/>
        <p:cNvGrpSpPr/>
        <p:nvPr/>
      </p:nvGrpSpPr>
      <p:grpSpPr>
        <a:xfrm>
          <a:off x="0" y="0"/>
          <a:ext cx="0" cy="0"/>
          <a:chOff x="0" y="0"/>
          <a:chExt cx="0" cy="0"/>
        </a:xfrm>
      </p:grpSpPr>
      <p:sp>
        <p:nvSpPr>
          <p:cNvPr id="32" name="Google Shape;32;p7"/>
          <p:cNvSpPr txBox="1"/>
          <p:nvPr>
            <p:ph type="title"/>
          </p:nvPr>
        </p:nvSpPr>
        <p:spPr>
          <a:xfrm>
            <a:off x="369000" y="661200"/>
            <a:ext cx="4107300" cy="748200"/>
          </a:xfrm>
          <a:prstGeom prst="rect">
            <a:avLst/>
          </a:prstGeom>
        </p:spPr>
        <p:txBody>
          <a:bodyPr anchorCtr="0" anchor="b"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Font typeface="Bitter"/>
              <a:buNone/>
              <a:defRPr sz="3000">
                <a:latin typeface="Bitter"/>
                <a:ea typeface="Bitter"/>
                <a:cs typeface="Bitter"/>
                <a:sym typeface="Bitter"/>
              </a:defRPr>
            </a:lvl2pPr>
            <a:lvl3pPr lvl="2" rtl="0">
              <a:spcBef>
                <a:spcPts val="0"/>
              </a:spcBef>
              <a:spcAft>
                <a:spcPts val="0"/>
              </a:spcAft>
              <a:buSzPts val="3000"/>
              <a:buFont typeface="Bitter"/>
              <a:buNone/>
              <a:defRPr sz="3000">
                <a:latin typeface="Bitter"/>
                <a:ea typeface="Bitter"/>
                <a:cs typeface="Bitter"/>
                <a:sym typeface="Bitter"/>
              </a:defRPr>
            </a:lvl3pPr>
            <a:lvl4pPr lvl="3" rtl="0">
              <a:spcBef>
                <a:spcPts val="0"/>
              </a:spcBef>
              <a:spcAft>
                <a:spcPts val="0"/>
              </a:spcAft>
              <a:buSzPts val="3000"/>
              <a:buFont typeface="Bitter"/>
              <a:buNone/>
              <a:defRPr sz="3000">
                <a:latin typeface="Bitter"/>
                <a:ea typeface="Bitter"/>
                <a:cs typeface="Bitter"/>
                <a:sym typeface="Bitter"/>
              </a:defRPr>
            </a:lvl4pPr>
            <a:lvl5pPr lvl="4" rtl="0">
              <a:spcBef>
                <a:spcPts val="0"/>
              </a:spcBef>
              <a:spcAft>
                <a:spcPts val="0"/>
              </a:spcAft>
              <a:buSzPts val="3000"/>
              <a:buFont typeface="Bitter"/>
              <a:buNone/>
              <a:defRPr sz="3000">
                <a:latin typeface="Bitter"/>
                <a:ea typeface="Bitter"/>
                <a:cs typeface="Bitter"/>
                <a:sym typeface="Bitter"/>
              </a:defRPr>
            </a:lvl5pPr>
            <a:lvl6pPr lvl="5" rtl="0">
              <a:spcBef>
                <a:spcPts val="0"/>
              </a:spcBef>
              <a:spcAft>
                <a:spcPts val="0"/>
              </a:spcAft>
              <a:buSzPts val="3000"/>
              <a:buFont typeface="Bitter"/>
              <a:buNone/>
              <a:defRPr sz="3000">
                <a:latin typeface="Bitter"/>
                <a:ea typeface="Bitter"/>
                <a:cs typeface="Bitter"/>
                <a:sym typeface="Bitter"/>
              </a:defRPr>
            </a:lvl6pPr>
            <a:lvl7pPr lvl="6" rtl="0">
              <a:spcBef>
                <a:spcPts val="0"/>
              </a:spcBef>
              <a:spcAft>
                <a:spcPts val="0"/>
              </a:spcAft>
              <a:buSzPts val="3000"/>
              <a:buFont typeface="Bitter"/>
              <a:buNone/>
              <a:defRPr sz="3000">
                <a:latin typeface="Bitter"/>
                <a:ea typeface="Bitter"/>
                <a:cs typeface="Bitter"/>
                <a:sym typeface="Bitter"/>
              </a:defRPr>
            </a:lvl7pPr>
            <a:lvl8pPr lvl="7" rtl="0">
              <a:spcBef>
                <a:spcPts val="0"/>
              </a:spcBef>
              <a:spcAft>
                <a:spcPts val="0"/>
              </a:spcAft>
              <a:buSzPts val="3000"/>
              <a:buFont typeface="Bitter"/>
              <a:buNone/>
              <a:defRPr sz="3000">
                <a:latin typeface="Bitter"/>
                <a:ea typeface="Bitter"/>
                <a:cs typeface="Bitter"/>
                <a:sym typeface="Bitter"/>
              </a:defRPr>
            </a:lvl8pPr>
            <a:lvl9pPr lvl="8" rtl="0">
              <a:spcBef>
                <a:spcPts val="0"/>
              </a:spcBef>
              <a:spcAft>
                <a:spcPts val="0"/>
              </a:spcAft>
              <a:buSzPts val="3000"/>
              <a:buFont typeface="Bitter"/>
              <a:buNone/>
              <a:defRPr sz="3000">
                <a:latin typeface="Bitter"/>
                <a:ea typeface="Bitter"/>
                <a:cs typeface="Bitter"/>
                <a:sym typeface="Bit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1">
  <p:cSld name="TITLE_ONLY_2_2">
    <p:spTree>
      <p:nvGrpSpPr>
        <p:cNvPr id="33" name="Shape 33"/>
        <p:cNvGrpSpPr/>
        <p:nvPr/>
      </p:nvGrpSpPr>
      <p:grpSpPr>
        <a:xfrm>
          <a:off x="0" y="0"/>
          <a:ext cx="0" cy="0"/>
          <a:chOff x="0" y="0"/>
          <a:chExt cx="0" cy="0"/>
        </a:xfrm>
      </p:grpSpPr>
      <p:sp>
        <p:nvSpPr>
          <p:cNvPr id="34" name="Google Shape;34;p8"/>
          <p:cNvSpPr/>
          <p:nvPr/>
        </p:nvSpPr>
        <p:spPr>
          <a:xfrm>
            <a:off x="4572000" y="775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8"/>
          <p:cNvSpPr txBox="1"/>
          <p:nvPr>
            <p:ph type="title"/>
          </p:nvPr>
        </p:nvSpPr>
        <p:spPr>
          <a:xfrm>
            <a:off x="369000" y="661200"/>
            <a:ext cx="4107300" cy="748200"/>
          </a:xfrm>
          <a:prstGeom prst="rect">
            <a:avLst/>
          </a:prstGeom>
        </p:spPr>
        <p:txBody>
          <a:bodyPr anchorCtr="0" anchor="b"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Font typeface="Bitter"/>
              <a:buNone/>
              <a:defRPr sz="3000">
                <a:latin typeface="Bitter"/>
                <a:ea typeface="Bitter"/>
                <a:cs typeface="Bitter"/>
                <a:sym typeface="Bitter"/>
              </a:defRPr>
            </a:lvl2pPr>
            <a:lvl3pPr lvl="2" rtl="0">
              <a:spcBef>
                <a:spcPts val="0"/>
              </a:spcBef>
              <a:spcAft>
                <a:spcPts val="0"/>
              </a:spcAft>
              <a:buSzPts val="3000"/>
              <a:buFont typeface="Bitter"/>
              <a:buNone/>
              <a:defRPr sz="3000">
                <a:latin typeface="Bitter"/>
                <a:ea typeface="Bitter"/>
                <a:cs typeface="Bitter"/>
                <a:sym typeface="Bitter"/>
              </a:defRPr>
            </a:lvl3pPr>
            <a:lvl4pPr lvl="3" rtl="0">
              <a:spcBef>
                <a:spcPts val="0"/>
              </a:spcBef>
              <a:spcAft>
                <a:spcPts val="0"/>
              </a:spcAft>
              <a:buSzPts val="3000"/>
              <a:buFont typeface="Bitter"/>
              <a:buNone/>
              <a:defRPr sz="3000">
                <a:latin typeface="Bitter"/>
                <a:ea typeface="Bitter"/>
                <a:cs typeface="Bitter"/>
                <a:sym typeface="Bitter"/>
              </a:defRPr>
            </a:lvl4pPr>
            <a:lvl5pPr lvl="4" rtl="0">
              <a:spcBef>
                <a:spcPts val="0"/>
              </a:spcBef>
              <a:spcAft>
                <a:spcPts val="0"/>
              </a:spcAft>
              <a:buSzPts val="3000"/>
              <a:buFont typeface="Bitter"/>
              <a:buNone/>
              <a:defRPr sz="3000">
                <a:latin typeface="Bitter"/>
                <a:ea typeface="Bitter"/>
                <a:cs typeface="Bitter"/>
                <a:sym typeface="Bitter"/>
              </a:defRPr>
            </a:lvl5pPr>
            <a:lvl6pPr lvl="5" rtl="0">
              <a:spcBef>
                <a:spcPts val="0"/>
              </a:spcBef>
              <a:spcAft>
                <a:spcPts val="0"/>
              </a:spcAft>
              <a:buSzPts val="3000"/>
              <a:buFont typeface="Bitter"/>
              <a:buNone/>
              <a:defRPr sz="3000">
                <a:latin typeface="Bitter"/>
                <a:ea typeface="Bitter"/>
                <a:cs typeface="Bitter"/>
                <a:sym typeface="Bitter"/>
              </a:defRPr>
            </a:lvl6pPr>
            <a:lvl7pPr lvl="6" rtl="0">
              <a:spcBef>
                <a:spcPts val="0"/>
              </a:spcBef>
              <a:spcAft>
                <a:spcPts val="0"/>
              </a:spcAft>
              <a:buSzPts val="3000"/>
              <a:buFont typeface="Bitter"/>
              <a:buNone/>
              <a:defRPr sz="3000">
                <a:latin typeface="Bitter"/>
                <a:ea typeface="Bitter"/>
                <a:cs typeface="Bitter"/>
                <a:sym typeface="Bitter"/>
              </a:defRPr>
            </a:lvl7pPr>
            <a:lvl8pPr lvl="7" rtl="0">
              <a:spcBef>
                <a:spcPts val="0"/>
              </a:spcBef>
              <a:spcAft>
                <a:spcPts val="0"/>
              </a:spcAft>
              <a:buSzPts val="3000"/>
              <a:buFont typeface="Bitter"/>
              <a:buNone/>
              <a:defRPr sz="3000">
                <a:latin typeface="Bitter"/>
                <a:ea typeface="Bitter"/>
                <a:cs typeface="Bitter"/>
                <a:sym typeface="Bitter"/>
              </a:defRPr>
            </a:lvl8pPr>
            <a:lvl9pPr lvl="8" rtl="0">
              <a:spcBef>
                <a:spcPts val="0"/>
              </a:spcBef>
              <a:spcAft>
                <a:spcPts val="0"/>
              </a:spcAft>
              <a:buSzPts val="3000"/>
              <a:buFont typeface="Bitter"/>
              <a:buNone/>
              <a:defRPr sz="3000">
                <a:latin typeface="Bitter"/>
                <a:ea typeface="Bitter"/>
                <a:cs typeface="Bitter"/>
                <a:sym typeface="Bitter"/>
              </a:defRPr>
            </a:lvl9pPr>
          </a:lstStyle>
          <a:p/>
        </p:txBody>
      </p:sp>
      <p:sp>
        <p:nvSpPr>
          <p:cNvPr id="36" name="Google Shape;36;p8"/>
          <p:cNvSpPr txBox="1"/>
          <p:nvPr/>
        </p:nvSpPr>
        <p:spPr>
          <a:xfrm flipH="1">
            <a:off x="8774976" y="4771975"/>
            <a:ext cx="189000" cy="18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b="1" lang="en" sz="800">
                <a:solidFill>
                  <a:srgbClr val="999999"/>
                </a:solidFill>
                <a:latin typeface="Inter"/>
                <a:ea typeface="Inter"/>
                <a:cs typeface="Inter"/>
                <a:sym typeface="Inter"/>
              </a:rPr>
              <a:t>‹#›</a:t>
            </a:fld>
            <a:endParaRPr b="1" sz="800">
              <a:solidFill>
                <a:srgbClr val="999999"/>
              </a:solidFill>
              <a:latin typeface="Inter"/>
              <a:ea typeface="Inter"/>
              <a:cs typeface="Inter"/>
              <a:sym typeface="Inter"/>
            </a:endParaRPr>
          </a:p>
        </p:txBody>
      </p:sp>
      <p:pic>
        <p:nvPicPr>
          <p:cNvPr id="37" name="Google Shape;37;p8"/>
          <p:cNvPicPr preferRelativeResize="0"/>
          <p:nvPr/>
        </p:nvPicPr>
        <p:blipFill>
          <a:blip r:embed="rId2">
            <a:alphaModFix/>
          </a:blip>
          <a:stretch>
            <a:fillRect/>
          </a:stretch>
        </p:blipFill>
        <p:spPr>
          <a:xfrm>
            <a:off x="269400" y="4699437"/>
            <a:ext cx="1583820" cy="2555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1 1">
  <p:cSld name="TITLE_ONLY_2_2_1">
    <p:spTree>
      <p:nvGrpSpPr>
        <p:cNvPr id="38" name="Shape 38"/>
        <p:cNvGrpSpPr/>
        <p:nvPr/>
      </p:nvGrpSpPr>
      <p:grpSpPr>
        <a:xfrm>
          <a:off x="0" y="0"/>
          <a:ext cx="0" cy="0"/>
          <a:chOff x="0" y="0"/>
          <a:chExt cx="0" cy="0"/>
        </a:xfrm>
      </p:grpSpPr>
      <p:sp>
        <p:nvSpPr>
          <p:cNvPr id="39" name="Google Shape;39;p9"/>
          <p:cNvSpPr/>
          <p:nvPr/>
        </p:nvSpPr>
        <p:spPr>
          <a:xfrm>
            <a:off x="4572000" y="77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369000" y="661200"/>
            <a:ext cx="4107300" cy="748200"/>
          </a:xfrm>
          <a:prstGeom prst="rect">
            <a:avLst/>
          </a:prstGeom>
        </p:spPr>
        <p:txBody>
          <a:bodyPr anchorCtr="0" anchor="b"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Font typeface="Bitter"/>
              <a:buNone/>
              <a:defRPr sz="3000">
                <a:latin typeface="Bitter"/>
                <a:ea typeface="Bitter"/>
                <a:cs typeface="Bitter"/>
                <a:sym typeface="Bitter"/>
              </a:defRPr>
            </a:lvl2pPr>
            <a:lvl3pPr lvl="2" rtl="0">
              <a:spcBef>
                <a:spcPts val="0"/>
              </a:spcBef>
              <a:spcAft>
                <a:spcPts val="0"/>
              </a:spcAft>
              <a:buSzPts val="3000"/>
              <a:buFont typeface="Bitter"/>
              <a:buNone/>
              <a:defRPr sz="3000">
                <a:latin typeface="Bitter"/>
                <a:ea typeface="Bitter"/>
                <a:cs typeface="Bitter"/>
                <a:sym typeface="Bitter"/>
              </a:defRPr>
            </a:lvl3pPr>
            <a:lvl4pPr lvl="3" rtl="0">
              <a:spcBef>
                <a:spcPts val="0"/>
              </a:spcBef>
              <a:spcAft>
                <a:spcPts val="0"/>
              </a:spcAft>
              <a:buSzPts val="3000"/>
              <a:buFont typeface="Bitter"/>
              <a:buNone/>
              <a:defRPr sz="3000">
                <a:latin typeface="Bitter"/>
                <a:ea typeface="Bitter"/>
                <a:cs typeface="Bitter"/>
                <a:sym typeface="Bitter"/>
              </a:defRPr>
            </a:lvl4pPr>
            <a:lvl5pPr lvl="4" rtl="0">
              <a:spcBef>
                <a:spcPts val="0"/>
              </a:spcBef>
              <a:spcAft>
                <a:spcPts val="0"/>
              </a:spcAft>
              <a:buSzPts val="3000"/>
              <a:buFont typeface="Bitter"/>
              <a:buNone/>
              <a:defRPr sz="3000">
                <a:latin typeface="Bitter"/>
                <a:ea typeface="Bitter"/>
                <a:cs typeface="Bitter"/>
                <a:sym typeface="Bitter"/>
              </a:defRPr>
            </a:lvl5pPr>
            <a:lvl6pPr lvl="5" rtl="0">
              <a:spcBef>
                <a:spcPts val="0"/>
              </a:spcBef>
              <a:spcAft>
                <a:spcPts val="0"/>
              </a:spcAft>
              <a:buSzPts val="3000"/>
              <a:buFont typeface="Bitter"/>
              <a:buNone/>
              <a:defRPr sz="3000">
                <a:latin typeface="Bitter"/>
                <a:ea typeface="Bitter"/>
                <a:cs typeface="Bitter"/>
                <a:sym typeface="Bitter"/>
              </a:defRPr>
            </a:lvl6pPr>
            <a:lvl7pPr lvl="6" rtl="0">
              <a:spcBef>
                <a:spcPts val="0"/>
              </a:spcBef>
              <a:spcAft>
                <a:spcPts val="0"/>
              </a:spcAft>
              <a:buSzPts val="3000"/>
              <a:buFont typeface="Bitter"/>
              <a:buNone/>
              <a:defRPr sz="3000">
                <a:latin typeface="Bitter"/>
                <a:ea typeface="Bitter"/>
                <a:cs typeface="Bitter"/>
                <a:sym typeface="Bitter"/>
              </a:defRPr>
            </a:lvl7pPr>
            <a:lvl8pPr lvl="7" rtl="0">
              <a:spcBef>
                <a:spcPts val="0"/>
              </a:spcBef>
              <a:spcAft>
                <a:spcPts val="0"/>
              </a:spcAft>
              <a:buSzPts val="3000"/>
              <a:buFont typeface="Bitter"/>
              <a:buNone/>
              <a:defRPr sz="3000">
                <a:latin typeface="Bitter"/>
                <a:ea typeface="Bitter"/>
                <a:cs typeface="Bitter"/>
                <a:sym typeface="Bitter"/>
              </a:defRPr>
            </a:lvl8pPr>
            <a:lvl9pPr lvl="8" rtl="0">
              <a:spcBef>
                <a:spcPts val="0"/>
              </a:spcBef>
              <a:spcAft>
                <a:spcPts val="0"/>
              </a:spcAft>
              <a:buSzPts val="3000"/>
              <a:buFont typeface="Bitter"/>
              <a:buNone/>
              <a:defRPr sz="3000">
                <a:latin typeface="Bitter"/>
                <a:ea typeface="Bitter"/>
                <a:cs typeface="Bitter"/>
                <a:sym typeface="Bitter"/>
              </a:defRPr>
            </a:lvl9pPr>
          </a:lstStyle>
          <a:p/>
        </p:txBody>
      </p:sp>
      <p:sp>
        <p:nvSpPr>
          <p:cNvPr id="41" name="Google Shape;41;p9"/>
          <p:cNvSpPr txBox="1"/>
          <p:nvPr/>
        </p:nvSpPr>
        <p:spPr>
          <a:xfrm flipH="1">
            <a:off x="8774976" y="4771975"/>
            <a:ext cx="189000" cy="18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b="1" lang="en" sz="800">
                <a:solidFill>
                  <a:srgbClr val="999999"/>
                </a:solidFill>
                <a:latin typeface="Inter"/>
                <a:ea typeface="Inter"/>
                <a:cs typeface="Inter"/>
                <a:sym typeface="Inter"/>
              </a:rPr>
              <a:t>‹#›</a:t>
            </a:fld>
            <a:endParaRPr b="1" sz="800">
              <a:solidFill>
                <a:srgbClr val="999999"/>
              </a:solidFill>
              <a:latin typeface="Inter"/>
              <a:ea typeface="Inter"/>
              <a:cs typeface="Inter"/>
              <a:sym typeface="Inter"/>
            </a:endParaRPr>
          </a:p>
        </p:txBody>
      </p:sp>
      <p:pic>
        <p:nvPicPr>
          <p:cNvPr id="42" name="Google Shape;42;p9"/>
          <p:cNvPicPr preferRelativeResize="0"/>
          <p:nvPr/>
        </p:nvPicPr>
        <p:blipFill>
          <a:blip r:embed="rId2">
            <a:alphaModFix/>
          </a:blip>
          <a:stretch>
            <a:fillRect/>
          </a:stretch>
        </p:blipFill>
        <p:spPr>
          <a:xfrm>
            <a:off x="314700" y="4699437"/>
            <a:ext cx="1583820" cy="2555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1 1 1">
  <p:cSld name="TITLE_ONLY_2_2_1_1">
    <p:spTree>
      <p:nvGrpSpPr>
        <p:cNvPr id="43" name="Shape 43"/>
        <p:cNvGrpSpPr/>
        <p:nvPr/>
      </p:nvGrpSpPr>
      <p:grpSpPr>
        <a:xfrm>
          <a:off x="0" y="0"/>
          <a:ext cx="0" cy="0"/>
          <a:chOff x="0" y="0"/>
          <a:chExt cx="0" cy="0"/>
        </a:xfrm>
      </p:grpSpPr>
      <p:sp>
        <p:nvSpPr>
          <p:cNvPr id="44" name="Google Shape;44;p10"/>
          <p:cNvSpPr/>
          <p:nvPr/>
        </p:nvSpPr>
        <p:spPr>
          <a:xfrm>
            <a:off x="0" y="3287575"/>
            <a:ext cx="3052500" cy="1866600"/>
          </a:xfrm>
          <a:prstGeom prst="rect">
            <a:avLst/>
          </a:prstGeom>
          <a:solidFill>
            <a:schemeClr val="lt2"/>
          </a:solidFill>
          <a:ln>
            <a:noFill/>
          </a:ln>
        </p:spPr>
        <p:txBody>
          <a:bodyPr anchorCtr="0" anchor="ctr" bIns="91425" lIns="365750" spcFirstLastPara="1" rIns="365750"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p:txBody>
      </p:sp>
      <p:sp>
        <p:nvSpPr>
          <p:cNvPr id="45" name="Google Shape;45;p10"/>
          <p:cNvSpPr/>
          <p:nvPr/>
        </p:nvSpPr>
        <p:spPr>
          <a:xfrm>
            <a:off x="3045750" y="3287575"/>
            <a:ext cx="3052500" cy="1866600"/>
          </a:xfrm>
          <a:prstGeom prst="rect">
            <a:avLst/>
          </a:prstGeom>
          <a:solidFill>
            <a:schemeClr val="lt1"/>
          </a:solidFill>
          <a:ln>
            <a:noFill/>
          </a:ln>
        </p:spPr>
        <p:txBody>
          <a:bodyPr anchorCtr="0" anchor="ctr" bIns="91425" lIns="365750" spcFirstLastPara="1" rIns="365750"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p:txBody>
      </p:sp>
      <p:sp>
        <p:nvSpPr>
          <p:cNvPr id="46" name="Google Shape;46;p10"/>
          <p:cNvSpPr/>
          <p:nvPr/>
        </p:nvSpPr>
        <p:spPr>
          <a:xfrm>
            <a:off x="6098250" y="3287575"/>
            <a:ext cx="3052500" cy="1866600"/>
          </a:xfrm>
          <a:prstGeom prst="rect">
            <a:avLst/>
          </a:prstGeom>
          <a:solidFill>
            <a:schemeClr val="lt2"/>
          </a:solidFill>
          <a:ln>
            <a:noFill/>
          </a:ln>
        </p:spPr>
        <p:txBody>
          <a:bodyPr anchorCtr="0" anchor="ctr" bIns="91425" lIns="365750" spcFirstLastPara="1" rIns="365750"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p:txBody>
      </p:sp>
      <p:sp>
        <p:nvSpPr>
          <p:cNvPr id="47" name="Google Shape;47;p10"/>
          <p:cNvSpPr txBox="1"/>
          <p:nvPr>
            <p:ph type="title"/>
          </p:nvPr>
        </p:nvSpPr>
        <p:spPr>
          <a:xfrm>
            <a:off x="369000" y="661200"/>
            <a:ext cx="4107300" cy="748200"/>
          </a:xfrm>
          <a:prstGeom prst="rect">
            <a:avLst/>
          </a:prstGeom>
        </p:spPr>
        <p:txBody>
          <a:bodyPr anchorCtr="0" anchor="b"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Font typeface="Bitter"/>
              <a:buNone/>
              <a:defRPr sz="3000">
                <a:latin typeface="Bitter"/>
                <a:ea typeface="Bitter"/>
                <a:cs typeface="Bitter"/>
                <a:sym typeface="Bitter"/>
              </a:defRPr>
            </a:lvl2pPr>
            <a:lvl3pPr lvl="2" rtl="0">
              <a:spcBef>
                <a:spcPts val="0"/>
              </a:spcBef>
              <a:spcAft>
                <a:spcPts val="0"/>
              </a:spcAft>
              <a:buSzPts val="3000"/>
              <a:buFont typeface="Bitter"/>
              <a:buNone/>
              <a:defRPr sz="3000">
                <a:latin typeface="Bitter"/>
                <a:ea typeface="Bitter"/>
                <a:cs typeface="Bitter"/>
                <a:sym typeface="Bitter"/>
              </a:defRPr>
            </a:lvl3pPr>
            <a:lvl4pPr lvl="3" rtl="0">
              <a:spcBef>
                <a:spcPts val="0"/>
              </a:spcBef>
              <a:spcAft>
                <a:spcPts val="0"/>
              </a:spcAft>
              <a:buSzPts val="3000"/>
              <a:buFont typeface="Bitter"/>
              <a:buNone/>
              <a:defRPr sz="3000">
                <a:latin typeface="Bitter"/>
                <a:ea typeface="Bitter"/>
                <a:cs typeface="Bitter"/>
                <a:sym typeface="Bitter"/>
              </a:defRPr>
            </a:lvl4pPr>
            <a:lvl5pPr lvl="4" rtl="0">
              <a:spcBef>
                <a:spcPts val="0"/>
              </a:spcBef>
              <a:spcAft>
                <a:spcPts val="0"/>
              </a:spcAft>
              <a:buSzPts val="3000"/>
              <a:buFont typeface="Bitter"/>
              <a:buNone/>
              <a:defRPr sz="3000">
                <a:latin typeface="Bitter"/>
                <a:ea typeface="Bitter"/>
                <a:cs typeface="Bitter"/>
                <a:sym typeface="Bitter"/>
              </a:defRPr>
            </a:lvl5pPr>
            <a:lvl6pPr lvl="5" rtl="0">
              <a:spcBef>
                <a:spcPts val="0"/>
              </a:spcBef>
              <a:spcAft>
                <a:spcPts val="0"/>
              </a:spcAft>
              <a:buSzPts val="3000"/>
              <a:buFont typeface="Bitter"/>
              <a:buNone/>
              <a:defRPr sz="3000">
                <a:latin typeface="Bitter"/>
                <a:ea typeface="Bitter"/>
                <a:cs typeface="Bitter"/>
                <a:sym typeface="Bitter"/>
              </a:defRPr>
            </a:lvl6pPr>
            <a:lvl7pPr lvl="6" rtl="0">
              <a:spcBef>
                <a:spcPts val="0"/>
              </a:spcBef>
              <a:spcAft>
                <a:spcPts val="0"/>
              </a:spcAft>
              <a:buSzPts val="3000"/>
              <a:buFont typeface="Bitter"/>
              <a:buNone/>
              <a:defRPr sz="3000">
                <a:latin typeface="Bitter"/>
                <a:ea typeface="Bitter"/>
                <a:cs typeface="Bitter"/>
                <a:sym typeface="Bitter"/>
              </a:defRPr>
            </a:lvl7pPr>
            <a:lvl8pPr lvl="7" rtl="0">
              <a:spcBef>
                <a:spcPts val="0"/>
              </a:spcBef>
              <a:spcAft>
                <a:spcPts val="0"/>
              </a:spcAft>
              <a:buSzPts val="3000"/>
              <a:buFont typeface="Bitter"/>
              <a:buNone/>
              <a:defRPr sz="3000">
                <a:latin typeface="Bitter"/>
                <a:ea typeface="Bitter"/>
                <a:cs typeface="Bitter"/>
                <a:sym typeface="Bitter"/>
              </a:defRPr>
            </a:lvl8pPr>
            <a:lvl9pPr lvl="8" rtl="0">
              <a:spcBef>
                <a:spcPts val="0"/>
              </a:spcBef>
              <a:spcAft>
                <a:spcPts val="0"/>
              </a:spcAft>
              <a:buSzPts val="3000"/>
              <a:buFont typeface="Bitter"/>
              <a:buNone/>
              <a:defRPr sz="3000">
                <a:latin typeface="Bitter"/>
                <a:ea typeface="Bitter"/>
                <a:cs typeface="Bitter"/>
                <a:sym typeface="Bitter"/>
              </a:defRPr>
            </a:lvl9pPr>
          </a:lstStyle>
          <a:p/>
        </p:txBody>
      </p:sp>
      <p:sp>
        <p:nvSpPr>
          <p:cNvPr id="48" name="Google Shape;48;p10"/>
          <p:cNvSpPr txBox="1"/>
          <p:nvPr/>
        </p:nvSpPr>
        <p:spPr>
          <a:xfrm flipH="1">
            <a:off x="8774976" y="4771975"/>
            <a:ext cx="189000" cy="18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b="1" lang="en" sz="800">
                <a:solidFill>
                  <a:srgbClr val="999999"/>
                </a:solidFill>
                <a:latin typeface="Inter"/>
                <a:ea typeface="Inter"/>
                <a:cs typeface="Inter"/>
                <a:sym typeface="Inter"/>
              </a:rPr>
              <a:t>‹#›</a:t>
            </a:fld>
            <a:endParaRPr b="1" sz="800">
              <a:solidFill>
                <a:srgbClr val="999999"/>
              </a:solidFill>
              <a:latin typeface="Inter"/>
              <a:ea typeface="Inter"/>
              <a:cs typeface="Inter"/>
              <a:sym typeface="Inter"/>
            </a:endParaRPr>
          </a:p>
        </p:txBody>
      </p:sp>
      <p:sp>
        <p:nvSpPr>
          <p:cNvPr id="49" name="Google Shape;49;p10"/>
          <p:cNvSpPr txBox="1"/>
          <p:nvPr/>
        </p:nvSpPr>
        <p:spPr>
          <a:xfrm>
            <a:off x="368525" y="4771975"/>
            <a:ext cx="4203600" cy="183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sz="700">
                <a:solidFill>
                  <a:srgbClr val="999999"/>
                </a:solidFill>
                <a:latin typeface="Inter"/>
                <a:ea typeface="Inter"/>
                <a:cs typeface="Inter"/>
                <a:sym typeface="Inter"/>
              </a:rPr>
              <a:t>©2023 Thoughtworks, Inc. Commercial in Confidence</a:t>
            </a:r>
            <a:endParaRPr sz="700">
              <a:solidFill>
                <a:srgbClr val="999999"/>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9000" y="190350"/>
            <a:ext cx="8406000" cy="6099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2600"/>
              <a:buFont typeface="Bitter"/>
              <a:buNone/>
              <a:defRPr b="1" sz="2600">
                <a:solidFill>
                  <a:schemeClr val="dk1"/>
                </a:solidFill>
                <a:latin typeface="Bitter"/>
                <a:ea typeface="Bitter"/>
                <a:cs typeface="Bitter"/>
                <a:sym typeface="Bit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69000" y="861125"/>
            <a:ext cx="8406000" cy="39168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04800" lvl="1" marL="914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
        <p:nvSpPr>
          <p:cNvPr id="8" name="Google Shape;8;p1"/>
          <p:cNvSpPr txBox="1"/>
          <p:nvPr/>
        </p:nvSpPr>
        <p:spPr>
          <a:xfrm flipH="1">
            <a:off x="8774976" y="4771975"/>
            <a:ext cx="189000" cy="18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b="1" lang="en" sz="800">
                <a:solidFill>
                  <a:srgbClr val="999999"/>
                </a:solidFill>
                <a:latin typeface="Inter"/>
                <a:ea typeface="Inter"/>
                <a:cs typeface="Inter"/>
                <a:sym typeface="Inter"/>
              </a:rPr>
              <a:t>‹#›</a:t>
            </a:fld>
            <a:endParaRPr b="1" sz="800">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504">
          <p15:clr>
            <a:srgbClr val="EA4335"/>
          </p15:clr>
        </p15:guide>
        <p15:guide id="3" orient="horz" pos="3010">
          <p15:clr>
            <a:srgbClr val="EA4335"/>
          </p15:clr>
        </p15:guide>
        <p15:guide id="4" pos="5528">
          <p15:clr>
            <a:srgbClr val="EA4335"/>
          </p15:clr>
        </p15:guide>
        <p15:guide id="5" orient="horz" pos="542">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44.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2.png"/><Relationship Id="rId8"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16.png"/><Relationship Id="rId11" Type="http://schemas.openxmlformats.org/officeDocument/2006/relationships/image" Target="../media/image20.png"/><Relationship Id="rId10" Type="http://schemas.openxmlformats.org/officeDocument/2006/relationships/image" Target="../media/image28.png"/><Relationship Id="rId13" Type="http://schemas.openxmlformats.org/officeDocument/2006/relationships/image" Target="../media/image19.png"/><Relationship Id="rId12" Type="http://schemas.openxmlformats.org/officeDocument/2006/relationships/image" Target="../media/image15.jpg"/><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0" Type="http://schemas.openxmlformats.org/officeDocument/2006/relationships/image" Target="../media/image31.png"/><Relationship Id="rId22" Type="http://schemas.openxmlformats.org/officeDocument/2006/relationships/image" Target="../media/image33.png"/><Relationship Id="rId21" Type="http://schemas.openxmlformats.org/officeDocument/2006/relationships/image" Target="../media/image32.png"/><Relationship Id="rId23" Type="http://schemas.openxmlformats.org/officeDocument/2006/relationships/image" Target="../media/image36.png"/><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4.jpg"/><Relationship Id="rId4" Type="http://schemas.openxmlformats.org/officeDocument/2006/relationships/hyperlink" Target="https://www.thoughtworks.com/perspectives" TargetMode="External"/><Relationship Id="rId9" Type="http://schemas.openxmlformats.org/officeDocument/2006/relationships/image" Target="../media/image14.png"/><Relationship Id="rId5" Type="http://schemas.openxmlformats.org/officeDocument/2006/relationships/hyperlink" Target="https://www.thoughtworks.com/radar" TargetMode="External"/><Relationship Id="rId6" Type="http://schemas.openxmlformats.org/officeDocument/2006/relationships/hyperlink" Target="https://www.thoughtworks.com/digital-fluency" TargetMode="External"/><Relationship Id="rId7" Type="http://schemas.openxmlformats.org/officeDocument/2006/relationships/hyperlink" Target="https://www.thoughtworks.com/decoder" TargetMode="External"/><Relationship Id="rId8" Type="http://schemas.openxmlformats.org/officeDocument/2006/relationships/hyperlink" Target="https://www.thoughtworks.com/insights/looking-glass" TargetMode="External"/><Relationship Id="rId11" Type="http://schemas.openxmlformats.org/officeDocument/2006/relationships/image" Target="../media/image17.png"/><Relationship Id="rId10"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18.png"/><Relationship Id="rId15" Type="http://schemas.openxmlformats.org/officeDocument/2006/relationships/image" Target="../media/image30.png"/><Relationship Id="rId14" Type="http://schemas.openxmlformats.org/officeDocument/2006/relationships/image" Target="../media/image24.png"/><Relationship Id="rId17" Type="http://schemas.openxmlformats.org/officeDocument/2006/relationships/image" Target="../media/image27.png"/><Relationship Id="rId16" Type="http://schemas.openxmlformats.org/officeDocument/2006/relationships/image" Target="../media/image25.png"/><Relationship Id="rId19" Type="http://schemas.openxmlformats.org/officeDocument/2006/relationships/image" Target="../media/image29.png"/><Relationship Id="rId18"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7.png"/><Relationship Id="rId7" Type="http://schemas.openxmlformats.org/officeDocument/2006/relationships/image" Target="../media/image56.png"/><Relationship Id="rId8"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55.png"/><Relationship Id="rId9" Type="http://schemas.openxmlformats.org/officeDocument/2006/relationships/hyperlink" Target="https://www.linkedin.com/in/yeskotagiri/" TargetMode="External"/><Relationship Id="rId5" Type="http://schemas.openxmlformats.org/officeDocument/2006/relationships/image" Target="../media/image59.png"/><Relationship Id="rId6" Type="http://schemas.openxmlformats.org/officeDocument/2006/relationships/hyperlink" Target="mailto:ajayc@thougthworks.com" TargetMode="External"/><Relationship Id="rId7" Type="http://schemas.openxmlformats.org/officeDocument/2006/relationships/hyperlink" Target="mailto:sridhar.kotagiri@thoughtworks.com" TargetMode="External"/><Relationship Id="rId8" Type="http://schemas.openxmlformats.org/officeDocument/2006/relationships/hyperlink" Target="https://www.linkedin.com/in/chankramath/" TargetMode="External"/><Relationship Id="rId10"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0"/>
          <p:cNvSpPr txBox="1"/>
          <p:nvPr>
            <p:ph type="ctrTitle"/>
          </p:nvPr>
        </p:nvSpPr>
        <p:spPr>
          <a:xfrm>
            <a:off x="290175" y="800100"/>
            <a:ext cx="4976700" cy="1288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rPr lang="en" sz="2600">
                <a:solidFill>
                  <a:schemeClr val="accent1"/>
                </a:solidFill>
              </a:rPr>
              <a:t>A Platform Value Model </a:t>
            </a:r>
            <a:endParaRPr sz="2600">
              <a:solidFill>
                <a:schemeClr val="accent1"/>
              </a:solidFill>
            </a:endParaRPr>
          </a:p>
          <a:p>
            <a:pPr indent="0" lvl="0" marL="0" rtl="0" algn="l">
              <a:spcBef>
                <a:spcPts val="0"/>
              </a:spcBef>
              <a:spcAft>
                <a:spcPts val="0"/>
              </a:spcAft>
              <a:buNone/>
            </a:pPr>
            <a:r>
              <a:rPr lang="en" sz="2600">
                <a:solidFill>
                  <a:schemeClr val="accent1"/>
                </a:solidFill>
              </a:rPr>
              <a:t>for IDPs</a:t>
            </a:r>
            <a:endParaRPr sz="1900"/>
          </a:p>
        </p:txBody>
      </p:sp>
      <p:sp>
        <p:nvSpPr>
          <p:cNvPr id="200" name="Google Shape;200;p40"/>
          <p:cNvSpPr txBox="1"/>
          <p:nvPr>
            <p:ph idx="1" type="subTitle"/>
          </p:nvPr>
        </p:nvSpPr>
        <p:spPr>
          <a:xfrm>
            <a:off x="290175" y="2638833"/>
            <a:ext cx="3887700" cy="133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rgbClr val="F2617A"/>
                </a:solidFill>
                <a:latin typeface="Bitter SemiBold"/>
                <a:ea typeface="Bitter SemiBold"/>
                <a:cs typeface="Bitter SemiBold"/>
                <a:sym typeface="Bitter SemiBold"/>
              </a:rPr>
              <a:t>Ajay Chankramath</a:t>
            </a:r>
            <a:endParaRPr sz="1200">
              <a:solidFill>
                <a:srgbClr val="F2617A"/>
              </a:solidFill>
              <a:latin typeface="Bitter SemiBold"/>
              <a:ea typeface="Bitter SemiBold"/>
              <a:cs typeface="Bitter SemiBold"/>
              <a:sym typeface="Bitter SemiBold"/>
            </a:endParaRPr>
          </a:p>
          <a:p>
            <a:pPr indent="0" lvl="0" marL="0" rtl="0" algn="l">
              <a:spcBef>
                <a:spcPts val="0"/>
              </a:spcBef>
              <a:spcAft>
                <a:spcPts val="0"/>
              </a:spcAft>
              <a:buClr>
                <a:schemeClr val="dk1"/>
              </a:buClr>
              <a:buSzPts val="1100"/>
              <a:buFont typeface="Arial"/>
              <a:buNone/>
            </a:pPr>
            <a:r>
              <a:rPr lang="en" sz="1000">
                <a:solidFill>
                  <a:schemeClr val="accent1"/>
                </a:solidFill>
                <a:latin typeface="Bitter SemiBold"/>
                <a:ea typeface="Bitter SemiBold"/>
                <a:cs typeface="Bitter SemiBold"/>
                <a:sym typeface="Bitter SemiBold"/>
              </a:rPr>
              <a:t>Head, Platform Engineering</a:t>
            </a:r>
            <a:endParaRPr sz="1000">
              <a:solidFill>
                <a:schemeClr val="accent1"/>
              </a:solidFill>
              <a:latin typeface="Bitter SemiBold"/>
              <a:ea typeface="Bitter SemiBold"/>
              <a:cs typeface="Bitter SemiBold"/>
              <a:sym typeface="Bitter SemiBold"/>
            </a:endParaRPr>
          </a:p>
          <a:p>
            <a:pPr indent="0" lvl="0" marL="0" rtl="0" algn="l">
              <a:spcBef>
                <a:spcPts val="0"/>
              </a:spcBef>
              <a:spcAft>
                <a:spcPts val="0"/>
              </a:spcAft>
              <a:buClr>
                <a:schemeClr val="dk1"/>
              </a:buClr>
              <a:buSzPts val="1100"/>
              <a:buFont typeface="Arial"/>
              <a:buNone/>
            </a:pPr>
            <a:r>
              <a:t/>
            </a:r>
            <a:endParaRPr sz="1000">
              <a:solidFill>
                <a:schemeClr val="accent1"/>
              </a:solidFill>
              <a:latin typeface="Bitter SemiBold"/>
              <a:ea typeface="Bitter SemiBold"/>
              <a:cs typeface="Bitter SemiBold"/>
              <a:sym typeface="Bitter SemiBold"/>
            </a:endParaRPr>
          </a:p>
          <a:p>
            <a:pPr indent="0" lvl="0" marL="0" rtl="0" algn="l">
              <a:spcBef>
                <a:spcPts val="0"/>
              </a:spcBef>
              <a:spcAft>
                <a:spcPts val="0"/>
              </a:spcAft>
              <a:buClr>
                <a:schemeClr val="dk1"/>
              </a:buClr>
              <a:buSzPts val="1100"/>
              <a:buFont typeface="Arial"/>
              <a:buNone/>
            </a:pPr>
            <a:r>
              <a:rPr lang="en" sz="1200">
                <a:latin typeface="Bitter SemiBold"/>
                <a:ea typeface="Bitter SemiBold"/>
                <a:cs typeface="Bitter SemiBold"/>
                <a:sym typeface="Bitter SemiBold"/>
              </a:rPr>
              <a:t>Sridhar Kotagiri</a:t>
            </a:r>
            <a:endParaRPr sz="1200">
              <a:latin typeface="Bitter SemiBold"/>
              <a:ea typeface="Bitter SemiBold"/>
              <a:cs typeface="Bitter SemiBold"/>
              <a:sym typeface="Bitter SemiBold"/>
            </a:endParaRPr>
          </a:p>
          <a:p>
            <a:pPr indent="0" lvl="0" marL="0" rtl="0" algn="l">
              <a:spcBef>
                <a:spcPts val="0"/>
              </a:spcBef>
              <a:spcAft>
                <a:spcPts val="0"/>
              </a:spcAft>
              <a:buClr>
                <a:schemeClr val="dk1"/>
              </a:buClr>
              <a:buSzPts val="1100"/>
              <a:buFont typeface="Arial"/>
              <a:buNone/>
            </a:pPr>
            <a:r>
              <a:rPr lang="en" sz="1000">
                <a:solidFill>
                  <a:schemeClr val="accent1"/>
                </a:solidFill>
                <a:latin typeface="Bitter SemiBold"/>
                <a:ea typeface="Bitter SemiBold"/>
                <a:cs typeface="Bitter SemiBold"/>
                <a:sym typeface="Bitter SemiBold"/>
              </a:rPr>
              <a:t>Platform Product Management Principal</a:t>
            </a:r>
            <a:endParaRPr sz="1000">
              <a:solidFill>
                <a:schemeClr val="accent1"/>
              </a:solidFill>
              <a:latin typeface="Bitter SemiBold"/>
              <a:ea typeface="Bitter SemiBold"/>
              <a:cs typeface="Bitter SemiBold"/>
              <a:sym typeface="Bitter SemiBold"/>
            </a:endParaRPr>
          </a:p>
          <a:p>
            <a:pPr indent="0" lvl="0" marL="0" rtl="0" algn="l">
              <a:spcBef>
                <a:spcPts val="0"/>
              </a:spcBef>
              <a:spcAft>
                <a:spcPts val="0"/>
              </a:spcAft>
              <a:buClr>
                <a:schemeClr val="dk1"/>
              </a:buClr>
              <a:buSzPts val="1100"/>
              <a:buFont typeface="Arial"/>
              <a:buNone/>
            </a:pPr>
            <a:r>
              <a:t/>
            </a:r>
            <a:endParaRPr sz="1000">
              <a:solidFill>
                <a:schemeClr val="accent1"/>
              </a:solidFill>
              <a:latin typeface="Bitter SemiBold"/>
              <a:ea typeface="Bitter SemiBold"/>
              <a:cs typeface="Bitter SemiBold"/>
              <a:sym typeface="Bitter SemiBold"/>
            </a:endParaRPr>
          </a:p>
          <a:p>
            <a:pPr indent="0" lvl="0" marL="0" rtl="0" algn="l">
              <a:spcBef>
                <a:spcPts val="0"/>
              </a:spcBef>
              <a:spcAft>
                <a:spcPts val="0"/>
              </a:spcAft>
              <a:buClr>
                <a:schemeClr val="dk1"/>
              </a:buClr>
              <a:buSzPts val="1100"/>
              <a:buFont typeface="Arial"/>
              <a:buNone/>
            </a:pPr>
            <a:r>
              <a:rPr lang="en" sz="1000">
                <a:solidFill>
                  <a:schemeClr val="accent1"/>
                </a:solidFill>
                <a:latin typeface="Bitter SemiBold"/>
                <a:ea typeface="Bitter SemiBold"/>
                <a:cs typeface="Bitter SemiBold"/>
                <a:sym typeface="Bitter SemiBold"/>
              </a:rPr>
              <a:t>Thoughtworks North America</a:t>
            </a:r>
            <a:endParaRPr sz="1000">
              <a:solidFill>
                <a:schemeClr val="accent1"/>
              </a:solidFill>
              <a:latin typeface="Bitter SemiBold"/>
              <a:ea typeface="Bitter SemiBold"/>
              <a:cs typeface="Bitter SemiBold"/>
              <a:sym typeface="Bitter SemiBold"/>
            </a:endParaRPr>
          </a:p>
          <a:p>
            <a:pPr indent="0" lvl="0" marL="0" rtl="0" algn="l">
              <a:spcBef>
                <a:spcPts val="0"/>
              </a:spcBef>
              <a:spcAft>
                <a:spcPts val="0"/>
              </a:spcAft>
              <a:buClr>
                <a:schemeClr val="dk1"/>
              </a:buClr>
              <a:buSzPts val="1100"/>
              <a:buFont typeface="Arial"/>
              <a:buNone/>
            </a:pPr>
            <a:r>
              <a:t/>
            </a:r>
            <a:endParaRPr sz="1000">
              <a:solidFill>
                <a:srgbClr val="F2617A"/>
              </a:solidFill>
              <a:latin typeface="Bitter SemiBold"/>
              <a:ea typeface="Bitter SemiBold"/>
              <a:cs typeface="Bitter SemiBold"/>
              <a:sym typeface="Bitter SemiBold"/>
            </a:endParaRPr>
          </a:p>
          <a:p>
            <a:pPr indent="0" lvl="0" marL="0" rtl="0" algn="l">
              <a:spcBef>
                <a:spcPts val="0"/>
              </a:spcBef>
              <a:spcAft>
                <a:spcPts val="0"/>
              </a:spcAft>
              <a:buClr>
                <a:schemeClr val="dk1"/>
              </a:buClr>
              <a:buSzPts val="1100"/>
              <a:buFont typeface="Arial"/>
              <a:buNone/>
            </a:pPr>
            <a:r>
              <a:t/>
            </a:r>
            <a:endParaRPr sz="1000">
              <a:solidFill>
                <a:srgbClr val="F2617A"/>
              </a:solidFill>
              <a:latin typeface="Bitter SemiBold"/>
              <a:ea typeface="Bitter SemiBold"/>
              <a:cs typeface="Bitter SemiBold"/>
              <a:sym typeface="Bitter SemiBold"/>
            </a:endParaRPr>
          </a:p>
          <a:p>
            <a:pPr indent="0" lvl="0" marL="0" rtl="0" algn="l">
              <a:spcBef>
                <a:spcPts val="0"/>
              </a:spcBef>
              <a:spcAft>
                <a:spcPts val="0"/>
              </a:spcAft>
              <a:buClr>
                <a:schemeClr val="dk1"/>
              </a:buClr>
              <a:buSzPts val="1100"/>
              <a:buFont typeface="Arial"/>
              <a:buNone/>
            </a:pPr>
            <a:r>
              <a:t/>
            </a:r>
            <a:endParaRPr sz="1600">
              <a:latin typeface="Bitter SemiBold"/>
              <a:ea typeface="Bitter SemiBold"/>
              <a:cs typeface="Bitter SemiBold"/>
              <a:sym typeface="Bitter SemiBold"/>
            </a:endParaRPr>
          </a:p>
          <a:p>
            <a:pPr indent="0" lvl="0" marL="0" rtl="0" algn="l">
              <a:spcBef>
                <a:spcPts val="0"/>
              </a:spcBef>
              <a:spcAft>
                <a:spcPts val="0"/>
              </a:spcAft>
              <a:buNone/>
            </a:pPr>
            <a:r>
              <a:t/>
            </a:r>
            <a:endParaRPr sz="1200">
              <a:solidFill>
                <a:schemeClr val="dk1"/>
              </a:solidFill>
              <a:latin typeface="Bitter SemiBold"/>
              <a:ea typeface="Bitter SemiBold"/>
              <a:cs typeface="Bitter SemiBold"/>
              <a:sym typeface="Bitter SemiBold"/>
            </a:endParaRPr>
          </a:p>
        </p:txBody>
      </p:sp>
      <p:pic>
        <p:nvPicPr>
          <p:cNvPr id="201" name="Google Shape;201;p40"/>
          <p:cNvPicPr preferRelativeResize="0"/>
          <p:nvPr/>
        </p:nvPicPr>
        <p:blipFill>
          <a:blip r:embed="rId3">
            <a:alphaModFix/>
          </a:blip>
          <a:stretch>
            <a:fillRect/>
          </a:stretch>
        </p:blipFill>
        <p:spPr>
          <a:xfrm>
            <a:off x="4058075" y="-41125"/>
            <a:ext cx="5085926" cy="51846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9"/>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rPr>
              <a:t>Platform Value Cycle</a:t>
            </a:r>
            <a:endParaRPr sz="1800">
              <a:solidFill>
                <a:schemeClr val="accent1"/>
              </a:solidFill>
            </a:endParaRPr>
          </a:p>
        </p:txBody>
      </p:sp>
      <p:grpSp>
        <p:nvGrpSpPr>
          <p:cNvPr id="400" name="Google Shape;400;p49"/>
          <p:cNvGrpSpPr/>
          <p:nvPr/>
        </p:nvGrpSpPr>
        <p:grpSpPr>
          <a:xfrm>
            <a:off x="3293409" y="1580484"/>
            <a:ext cx="2288064" cy="2302154"/>
            <a:chOff x="506975" y="910650"/>
            <a:chExt cx="2103000" cy="2103000"/>
          </a:xfrm>
        </p:grpSpPr>
        <p:sp>
          <p:nvSpPr>
            <p:cNvPr id="401" name="Google Shape;401;p49"/>
            <p:cNvSpPr/>
            <p:nvPr/>
          </p:nvSpPr>
          <p:spPr>
            <a:xfrm>
              <a:off x="506975" y="910650"/>
              <a:ext cx="2103000" cy="2103000"/>
            </a:xfrm>
            <a:prstGeom prst="arc">
              <a:avLst>
                <a:gd fmla="val 16222311" name="adj1"/>
                <a:gd fmla="val 4904025" name="adj2"/>
              </a:avLst>
            </a:prstGeom>
            <a:noFill/>
            <a:ln cap="flat" cmpd="sng" w="152400">
              <a:solidFill>
                <a:schemeClr val="accent4"/>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02" name="Google Shape;402;p49"/>
            <p:cNvSpPr/>
            <p:nvPr/>
          </p:nvSpPr>
          <p:spPr>
            <a:xfrm rot="10800000">
              <a:off x="506975" y="910650"/>
              <a:ext cx="2103000" cy="2103000"/>
            </a:xfrm>
            <a:prstGeom prst="arc">
              <a:avLst>
                <a:gd fmla="val 16200000" name="adj1"/>
                <a:gd fmla="val 5031930" name="adj2"/>
              </a:avLst>
            </a:prstGeom>
            <a:noFill/>
            <a:ln cap="flat" cmpd="sng" w="152400">
              <a:solidFill>
                <a:schemeClr val="accent5"/>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cxnSp>
        <p:nvCxnSpPr>
          <p:cNvPr id="403" name="Google Shape;403;p49"/>
          <p:cNvCxnSpPr/>
          <p:nvPr/>
        </p:nvCxnSpPr>
        <p:spPr>
          <a:xfrm rot="10800000">
            <a:off x="2659788" y="3223125"/>
            <a:ext cx="633600" cy="0"/>
          </a:xfrm>
          <a:prstGeom prst="straightConnector1">
            <a:avLst/>
          </a:prstGeom>
          <a:noFill/>
          <a:ln cap="flat" cmpd="sng" w="9525">
            <a:solidFill>
              <a:schemeClr val="accent5"/>
            </a:solidFill>
            <a:prstDash val="solid"/>
            <a:round/>
            <a:headEnd len="sm" w="sm" type="none"/>
            <a:tailEnd len="med" w="med" type="oval"/>
          </a:ln>
        </p:spPr>
      </p:cxnSp>
      <p:sp>
        <p:nvSpPr>
          <p:cNvPr id="404" name="Google Shape;404;p49"/>
          <p:cNvSpPr txBox="1"/>
          <p:nvPr/>
        </p:nvSpPr>
        <p:spPr>
          <a:xfrm>
            <a:off x="313688" y="28164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700">
                <a:latin typeface="Roboto"/>
                <a:ea typeface="Roboto"/>
                <a:cs typeface="Roboto"/>
                <a:sym typeface="Roboto"/>
              </a:rPr>
              <a:t>Define Value</a:t>
            </a:r>
            <a:endParaRPr b="1" sz="1700">
              <a:latin typeface="Roboto"/>
              <a:ea typeface="Roboto"/>
              <a:cs typeface="Roboto"/>
              <a:sym typeface="Roboto"/>
            </a:endParaRPr>
          </a:p>
          <a:p>
            <a:pPr indent="0" lvl="0" marL="0" rtl="0" algn="r">
              <a:spcBef>
                <a:spcPts val="0"/>
              </a:spcBef>
              <a:spcAft>
                <a:spcPts val="0"/>
              </a:spcAft>
              <a:buNone/>
            </a:pPr>
            <a:r>
              <a:rPr lang="en" sz="1300">
                <a:latin typeface="Roboto"/>
                <a:ea typeface="Roboto"/>
                <a:cs typeface="Roboto"/>
                <a:sym typeface="Roboto"/>
              </a:rPr>
              <a:t>Platform Value Model</a:t>
            </a:r>
            <a:endParaRPr sz="1300">
              <a:latin typeface="Roboto"/>
              <a:ea typeface="Roboto"/>
              <a:cs typeface="Roboto"/>
              <a:sym typeface="Roboto"/>
            </a:endParaRPr>
          </a:p>
          <a:p>
            <a:pPr indent="0" lvl="0" marL="0" rtl="0" algn="r">
              <a:spcBef>
                <a:spcPts val="1600"/>
              </a:spcBef>
              <a:spcAft>
                <a:spcPts val="1600"/>
              </a:spcAft>
              <a:buNone/>
            </a:pPr>
            <a:r>
              <a:rPr lang="en" sz="1100">
                <a:latin typeface="Roboto"/>
                <a:ea typeface="Roboto"/>
                <a:cs typeface="Roboto"/>
                <a:sym typeface="Roboto"/>
              </a:rPr>
              <a:t>Model cost, value over a timeline for decision making</a:t>
            </a:r>
            <a:endParaRPr sz="1100">
              <a:latin typeface="Roboto"/>
              <a:ea typeface="Roboto"/>
              <a:cs typeface="Roboto"/>
              <a:sym typeface="Roboto"/>
            </a:endParaRPr>
          </a:p>
        </p:txBody>
      </p:sp>
      <p:cxnSp>
        <p:nvCxnSpPr>
          <p:cNvPr id="405" name="Google Shape;405;p49"/>
          <p:cNvCxnSpPr/>
          <p:nvPr/>
        </p:nvCxnSpPr>
        <p:spPr>
          <a:xfrm flipH="1" rot="10800000">
            <a:off x="5310441" y="1879937"/>
            <a:ext cx="722400" cy="13800"/>
          </a:xfrm>
          <a:prstGeom prst="straightConnector1">
            <a:avLst/>
          </a:prstGeom>
          <a:noFill/>
          <a:ln cap="flat" cmpd="sng" w="9525">
            <a:solidFill>
              <a:schemeClr val="accent4"/>
            </a:solidFill>
            <a:prstDash val="solid"/>
            <a:round/>
            <a:headEnd len="sm" w="sm" type="none"/>
            <a:tailEnd len="med" w="med" type="oval"/>
          </a:ln>
        </p:spPr>
      </p:cxnSp>
      <p:sp>
        <p:nvSpPr>
          <p:cNvPr id="406" name="Google Shape;406;p49"/>
          <p:cNvSpPr txBox="1"/>
          <p:nvPr/>
        </p:nvSpPr>
        <p:spPr>
          <a:xfrm>
            <a:off x="6231913" y="1241975"/>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Roboto"/>
                <a:ea typeface="Roboto"/>
                <a:cs typeface="Roboto"/>
                <a:sym typeface="Roboto"/>
              </a:rPr>
              <a:t>Measure Value</a:t>
            </a:r>
            <a:endParaRPr b="1" sz="17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Platform Value Metrics</a:t>
            </a:r>
            <a:endParaRPr sz="1300">
              <a:latin typeface="Roboto"/>
              <a:ea typeface="Roboto"/>
              <a:cs typeface="Roboto"/>
              <a:sym typeface="Roboto"/>
            </a:endParaRPr>
          </a:p>
          <a:p>
            <a:pPr indent="0" lvl="0" marL="0" rtl="0" algn="l">
              <a:spcBef>
                <a:spcPts val="1600"/>
              </a:spcBef>
              <a:spcAft>
                <a:spcPts val="1600"/>
              </a:spcAft>
              <a:buNone/>
            </a:pPr>
            <a:r>
              <a:rPr lang="en" sz="1100">
                <a:solidFill>
                  <a:schemeClr val="dk1"/>
                </a:solidFill>
                <a:latin typeface="Roboto"/>
                <a:ea typeface="Roboto"/>
                <a:cs typeface="Roboto"/>
                <a:sym typeface="Roboto"/>
              </a:rPr>
              <a:t>Assess how well the platform is delivering on its objectives</a:t>
            </a:r>
            <a:endParaRPr sz="1300">
              <a:latin typeface="Roboto"/>
              <a:ea typeface="Roboto"/>
              <a:cs typeface="Roboto"/>
              <a:sym typeface="Roboto"/>
            </a:endParaRPr>
          </a:p>
        </p:txBody>
      </p:sp>
      <p:cxnSp>
        <p:nvCxnSpPr>
          <p:cNvPr id="407" name="Google Shape;407;p49"/>
          <p:cNvCxnSpPr/>
          <p:nvPr/>
        </p:nvCxnSpPr>
        <p:spPr>
          <a:xfrm>
            <a:off x="2545325" y="2787450"/>
            <a:ext cx="0" cy="12168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49"/>
          <p:cNvCxnSpPr/>
          <p:nvPr/>
        </p:nvCxnSpPr>
        <p:spPr>
          <a:xfrm>
            <a:off x="6165550" y="1278425"/>
            <a:ext cx="0" cy="12168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49"/>
          <p:cNvSpPr txBox="1"/>
          <p:nvPr/>
        </p:nvSpPr>
        <p:spPr>
          <a:xfrm>
            <a:off x="1340550" y="1711313"/>
            <a:ext cx="2124000" cy="78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600"/>
              </a:spcAft>
              <a:buNone/>
            </a:pPr>
            <a:r>
              <a:rPr lang="en" sz="1100">
                <a:latin typeface="Roboto"/>
                <a:ea typeface="Roboto"/>
                <a:cs typeface="Roboto"/>
                <a:sym typeface="Roboto"/>
              </a:rPr>
              <a:t>Build the right thing</a:t>
            </a:r>
            <a:endParaRPr sz="500">
              <a:latin typeface="Roboto"/>
              <a:ea typeface="Roboto"/>
              <a:cs typeface="Roboto"/>
              <a:sym typeface="Roboto"/>
            </a:endParaRPr>
          </a:p>
        </p:txBody>
      </p:sp>
      <p:sp>
        <p:nvSpPr>
          <p:cNvPr id="410" name="Google Shape;410;p49"/>
          <p:cNvSpPr txBox="1"/>
          <p:nvPr/>
        </p:nvSpPr>
        <p:spPr>
          <a:xfrm>
            <a:off x="5581475" y="2918413"/>
            <a:ext cx="2124000" cy="78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lang="en" sz="1100">
                <a:latin typeface="Roboto"/>
                <a:ea typeface="Roboto"/>
                <a:cs typeface="Roboto"/>
                <a:sym typeface="Roboto"/>
              </a:rPr>
              <a:t>Build the thing right</a:t>
            </a:r>
            <a:endParaRPr sz="5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p:nvPr/>
        </p:nvSpPr>
        <p:spPr>
          <a:xfrm>
            <a:off x="4572000" y="183"/>
            <a:ext cx="762000" cy="86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0"/>
          <p:cNvSpPr/>
          <p:nvPr/>
        </p:nvSpPr>
        <p:spPr>
          <a:xfrm>
            <a:off x="4572000" y="856316"/>
            <a:ext cx="762000" cy="863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0"/>
          <p:cNvSpPr/>
          <p:nvPr/>
        </p:nvSpPr>
        <p:spPr>
          <a:xfrm>
            <a:off x="4572000" y="1712284"/>
            <a:ext cx="762000" cy="86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0"/>
          <p:cNvSpPr/>
          <p:nvPr/>
        </p:nvSpPr>
        <p:spPr>
          <a:xfrm>
            <a:off x="4572000" y="2568417"/>
            <a:ext cx="762000" cy="863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p:nvPr/>
        </p:nvSpPr>
        <p:spPr>
          <a:xfrm>
            <a:off x="4572000" y="3424425"/>
            <a:ext cx="762000" cy="863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0"/>
          <p:cNvSpPr txBox="1"/>
          <p:nvPr>
            <p:ph type="title"/>
          </p:nvPr>
        </p:nvSpPr>
        <p:spPr>
          <a:xfrm>
            <a:off x="231725" y="317100"/>
            <a:ext cx="4278000" cy="9660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400">
                <a:solidFill>
                  <a:srgbClr val="003D4F"/>
                </a:solidFill>
              </a:rPr>
              <a:t>Platform </a:t>
            </a:r>
            <a:r>
              <a:rPr lang="en" sz="2400">
                <a:solidFill>
                  <a:srgbClr val="003D4F"/>
                </a:solidFill>
              </a:rPr>
              <a:t>Value Model</a:t>
            </a:r>
            <a:endParaRPr sz="2400">
              <a:solidFill>
                <a:srgbClr val="003D4F"/>
              </a:solidFill>
            </a:endParaRPr>
          </a:p>
        </p:txBody>
      </p:sp>
      <p:sp>
        <p:nvSpPr>
          <p:cNvPr id="421" name="Google Shape;421;p50"/>
          <p:cNvSpPr txBox="1"/>
          <p:nvPr>
            <p:ph idx="1" type="body"/>
          </p:nvPr>
        </p:nvSpPr>
        <p:spPr>
          <a:xfrm>
            <a:off x="370200" y="863275"/>
            <a:ext cx="3834300" cy="15825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solidFill>
                  <a:srgbClr val="303633"/>
                </a:solidFill>
                <a:highlight>
                  <a:srgbClr val="FFFFFF"/>
                </a:highlight>
              </a:rPr>
              <a:t>Model that supports various cost factors and scenarios, extensible depending on specific needs of a given technical platform product investment.</a:t>
            </a:r>
            <a:endParaRPr>
              <a:solidFill>
                <a:srgbClr val="303633"/>
              </a:solidFill>
              <a:highlight>
                <a:srgbClr val="FFFFFF"/>
              </a:highlight>
            </a:endParaRPr>
          </a:p>
        </p:txBody>
      </p:sp>
      <p:sp>
        <p:nvSpPr>
          <p:cNvPr id="422" name="Google Shape;422;p50"/>
          <p:cNvSpPr/>
          <p:nvPr/>
        </p:nvSpPr>
        <p:spPr>
          <a:xfrm>
            <a:off x="4838599" y="320200"/>
            <a:ext cx="228805" cy="223085"/>
          </a:xfrm>
          <a:custGeom>
            <a:rect b="b" l="l" r="r" t="t"/>
            <a:pathLst>
              <a:path extrusionOk="0" h="1144025" w="1144025">
                <a:moveTo>
                  <a:pt x="120424" y="842966"/>
                </a:moveTo>
                <a:lnTo>
                  <a:pt x="120424" y="1144026"/>
                </a:lnTo>
                <a:lnTo>
                  <a:pt x="0" y="1144026"/>
                </a:lnTo>
                <a:lnTo>
                  <a:pt x="0" y="0"/>
                </a:lnTo>
                <a:lnTo>
                  <a:pt x="1152335" y="0"/>
                </a:lnTo>
                <a:cubicBezTo>
                  <a:pt x="1168962" y="-28"/>
                  <a:pt x="1182464" y="13428"/>
                  <a:pt x="1182491" y="30055"/>
                </a:cubicBezTo>
                <a:cubicBezTo>
                  <a:pt x="1182500" y="35310"/>
                  <a:pt x="1181133" y="40476"/>
                  <a:pt x="1178527" y="45039"/>
                </a:cubicBezTo>
                <a:lnTo>
                  <a:pt x="963390" y="421483"/>
                </a:lnTo>
                <a:lnTo>
                  <a:pt x="1178527" y="797928"/>
                </a:lnTo>
                <a:cubicBezTo>
                  <a:pt x="1186774" y="812366"/>
                  <a:pt x="1181756" y="830755"/>
                  <a:pt x="1167318" y="839002"/>
                </a:cubicBezTo>
                <a:cubicBezTo>
                  <a:pt x="1162755" y="841609"/>
                  <a:pt x="1157590" y="842975"/>
                  <a:pt x="1152335" y="842966"/>
                </a:cubicBezTo>
                <a:lnTo>
                  <a:pt x="120424" y="842966"/>
                </a:lnTo>
                <a:close/>
                <a:moveTo>
                  <a:pt x="120424" y="120424"/>
                </a:moveTo>
                <a:lnTo>
                  <a:pt x="120424" y="722543"/>
                </a:lnTo>
                <a:lnTo>
                  <a:pt x="996747" y="722543"/>
                </a:lnTo>
                <a:lnTo>
                  <a:pt x="824662" y="421483"/>
                </a:lnTo>
                <a:lnTo>
                  <a:pt x="996747" y="120424"/>
                </a:lnTo>
                <a:lnTo>
                  <a:pt x="120424" y="1204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3" name="Google Shape;423;p50"/>
          <p:cNvSpPr/>
          <p:nvPr/>
        </p:nvSpPr>
        <p:spPr>
          <a:xfrm>
            <a:off x="4838599" y="2032387"/>
            <a:ext cx="228805" cy="223085"/>
          </a:xfrm>
          <a:custGeom>
            <a:rect b="b" l="l" r="r" t="t"/>
            <a:pathLst>
              <a:path extrusionOk="0" h="1144025" w="1144025">
                <a:moveTo>
                  <a:pt x="120424" y="842966"/>
                </a:moveTo>
                <a:lnTo>
                  <a:pt x="120424" y="1144026"/>
                </a:lnTo>
                <a:lnTo>
                  <a:pt x="0" y="1144026"/>
                </a:lnTo>
                <a:lnTo>
                  <a:pt x="0" y="0"/>
                </a:lnTo>
                <a:lnTo>
                  <a:pt x="1152335" y="0"/>
                </a:lnTo>
                <a:cubicBezTo>
                  <a:pt x="1168962" y="-28"/>
                  <a:pt x="1182464" y="13428"/>
                  <a:pt x="1182491" y="30055"/>
                </a:cubicBezTo>
                <a:cubicBezTo>
                  <a:pt x="1182500" y="35310"/>
                  <a:pt x="1181133" y="40476"/>
                  <a:pt x="1178527" y="45039"/>
                </a:cubicBezTo>
                <a:lnTo>
                  <a:pt x="963390" y="421483"/>
                </a:lnTo>
                <a:lnTo>
                  <a:pt x="1178527" y="797928"/>
                </a:lnTo>
                <a:cubicBezTo>
                  <a:pt x="1186774" y="812366"/>
                  <a:pt x="1181756" y="830755"/>
                  <a:pt x="1167318" y="839002"/>
                </a:cubicBezTo>
                <a:cubicBezTo>
                  <a:pt x="1162755" y="841609"/>
                  <a:pt x="1157590" y="842975"/>
                  <a:pt x="1152335" y="842966"/>
                </a:cubicBezTo>
                <a:lnTo>
                  <a:pt x="120424" y="842966"/>
                </a:lnTo>
                <a:close/>
                <a:moveTo>
                  <a:pt x="120424" y="120424"/>
                </a:moveTo>
                <a:lnTo>
                  <a:pt x="120424" y="722543"/>
                </a:lnTo>
                <a:lnTo>
                  <a:pt x="996747" y="722543"/>
                </a:lnTo>
                <a:lnTo>
                  <a:pt x="824662" y="421483"/>
                </a:lnTo>
                <a:lnTo>
                  <a:pt x="996747" y="120424"/>
                </a:lnTo>
                <a:lnTo>
                  <a:pt x="120424" y="1204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4" name="Google Shape;424;p50"/>
          <p:cNvSpPr/>
          <p:nvPr/>
        </p:nvSpPr>
        <p:spPr>
          <a:xfrm flipH="1">
            <a:off x="4838756" y="1173527"/>
            <a:ext cx="228492" cy="228492"/>
          </a:xfrm>
          <a:custGeom>
            <a:rect b="b" l="l" r="r" t="t"/>
            <a:pathLst>
              <a:path extrusionOk="0" h="993443" w="993443">
                <a:moveTo>
                  <a:pt x="496722" y="993443"/>
                </a:moveTo>
                <a:cubicBezTo>
                  <a:pt x="222382" y="993443"/>
                  <a:pt x="0" y="771061"/>
                  <a:pt x="0" y="496722"/>
                </a:cubicBezTo>
                <a:cubicBezTo>
                  <a:pt x="0" y="222382"/>
                  <a:pt x="222382" y="0"/>
                  <a:pt x="496722" y="0"/>
                </a:cubicBezTo>
                <a:cubicBezTo>
                  <a:pt x="771061" y="0"/>
                  <a:pt x="993443" y="222382"/>
                  <a:pt x="993443" y="496722"/>
                </a:cubicBezTo>
                <a:cubicBezTo>
                  <a:pt x="993443" y="771061"/>
                  <a:pt x="771061" y="993443"/>
                  <a:pt x="496722" y="993443"/>
                </a:cubicBezTo>
                <a:close/>
                <a:moveTo>
                  <a:pt x="382972" y="877558"/>
                </a:moveTo>
                <a:cubicBezTo>
                  <a:pt x="333967" y="773610"/>
                  <a:pt x="305577" y="661147"/>
                  <a:pt x="299374" y="546394"/>
                </a:cubicBezTo>
                <a:lnTo>
                  <a:pt x="102424" y="546394"/>
                </a:lnTo>
                <a:cubicBezTo>
                  <a:pt x="122172" y="702571"/>
                  <a:pt x="232165" y="832409"/>
                  <a:pt x="382972" y="877558"/>
                </a:cubicBezTo>
                <a:close/>
                <a:moveTo>
                  <a:pt x="398868" y="546394"/>
                </a:moveTo>
                <a:cubicBezTo>
                  <a:pt x="406368" y="667544"/>
                  <a:pt x="440990" y="781343"/>
                  <a:pt x="496722" y="881780"/>
                </a:cubicBezTo>
                <a:cubicBezTo>
                  <a:pt x="553960" y="778688"/>
                  <a:pt x="587395" y="664091"/>
                  <a:pt x="594576" y="546394"/>
                </a:cubicBezTo>
                <a:lnTo>
                  <a:pt x="398868" y="546394"/>
                </a:lnTo>
                <a:close/>
                <a:moveTo>
                  <a:pt x="891019" y="546394"/>
                </a:moveTo>
                <a:lnTo>
                  <a:pt x="694069" y="546394"/>
                </a:lnTo>
                <a:cubicBezTo>
                  <a:pt x="687867" y="661147"/>
                  <a:pt x="659477" y="773610"/>
                  <a:pt x="610471" y="877558"/>
                </a:cubicBezTo>
                <a:cubicBezTo>
                  <a:pt x="761278" y="832409"/>
                  <a:pt x="871272" y="702571"/>
                  <a:pt x="891019" y="546394"/>
                </a:cubicBezTo>
                <a:close/>
                <a:moveTo>
                  <a:pt x="102424" y="447050"/>
                </a:moveTo>
                <a:lnTo>
                  <a:pt x="299374" y="447050"/>
                </a:lnTo>
                <a:cubicBezTo>
                  <a:pt x="305577" y="332296"/>
                  <a:pt x="333967" y="219833"/>
                  <a:pt x="382972" y="115885"/>
                </a:cubicBezTo>
                <a:cubicBezTo>
                  <a:pt x="232165" y="161034"/>
                  <a:pt x="122172" y="290873"/>
                  <a:pt x="102424" y="447050"/>
                </a:cubicBezTo>
                <a:close/>
                <a:moveTo>
                  <a:pt x="398917" y="447050"/>
                </a:moveTo>
                <a:lnTo>
                  <a:pt x="594526" y="447050"/>
                </a:lnTo>
                <a:cubicBezTo>
                  <a:pt x="587361" y="329356"/>
                  <a:pt x="553943" y="214759"/>
                  <a:pt x="496722" y="111663"/>
                </a:cubicBezTo>
                <a:cubicBezTo>
                  <a:pt x="439483" y="214755"/>
                  <a:pt x="406048" y="329352"/>
                  <a:pt x="398868" y="447050"/>
                </a:cubicBezTo>
                <a:close/>
                <a:moveTo>
                  <a:pt x="610471" y="115885"/>
                </a:moveTo>
                <a:cubicBezTo>
                  <a:pt x="659477" y="219833"/>
                  <a:pt x="687867" y="332296"/>
                  <a:pt x="694069" y="447050"/>
                </a:cubicBezTo>
                <a:lnTo>
                  <a:pt x="891019" y="447050"/>
                </a:lnTo>
                <a:cubicBezTo>
                  <a:pt x="871271" y="290873"/>
                  <a:pt x="761278" y="161034"/>
                  <a:pt x="610471" y="1158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5" name="Google Shape;425;p50"/>
          <p:cNvSpPr/>
          <p:nvPr/>
        </p:nvSpPr>
        <p:spPr>
          <a:xfrm>
            <a:off x="4838599" y="3744362"/>
            <a:ext cx="228805" cy="223085"/>
          </a:xfrm>
          <a:custGeom>
            <a:rect b="b" l="l" r="r" t="t"/>
            <a:pathLst>
              <a:path extrusionOk="0" h="1144025" w="1144025">
                <a:moveTo>
                  <a:pt x="120424" y="842966"/>
                </a:moveTo>
                <a:lnTo>
                  <a:pt x="120424" y="1144026"/>
                </a:lnTo>
                <a:lnTo>
                  <a:pt x="0" y="1144026"/>
                </a:lnTo>
                <a:lnTo>
                  <a:pt x="0" y="0"/>
                </a:lnTo>
                <a:lnTo>
                  <a:pt x="1152335" y="0"/>
                </a:lnTo>
                <a:cubicBezTo>
                  <a:pt x="1168962" y="-28"/>
                  <a:pt x="1182464" y="13428"/>
                  <a:pt x="1182491" y="30055"/>
                </a:cubicBezTo>
                <a:cubicBezTo>
                  <a:pt x="1182500" y="35310"/>
                  <a:pt x="1181133" y="40476"/>
                  <a:pt x="1178527" y="45039"/>
                </a:cubicBezTo>
                <a:lnTo>
                  <a:pt x="963390" y="421483"/>
                </a:lnTo>
                <a:lnTo>
                  <a:pt x="1178527" y="797928"/>
                </a:lnTo>
                <a:cubicBezTo>
                  <a:pt x="1186774" y="812366"/>
                  <a:pt x="1181756" y="830755"/>
                  <a:pt x="1167318" y="839002"/>
                </a:cubicBezTo>
                <a:cubicBezTo>
                  <a:pt x="1162755" y="841609"/>
                  <a:pt x="1157590" y="842975"/>
                  <a:pt x="1152335" y="842966"/>
                </a:cubicBezTo>
                <a:lnTo>
                  <a:pt x="120424" y="842966"/>
                </a:lnTo>
                <a:close/>
                <a:moveTo>
                  <a:pt x="120424" y="120424"/>
                </a:moveTo>
                <a:lnTo>
                  <a:pt x="120424" y="722543"/>
                </a:lnTo>
                <a:lnTo>
                  <a:pt x="996747" y="722543"/>
                </a:lnTo>
                <a:lnTo>
                  <a:pt x="824662" y="421483"/>
                </a:lnTo>
                <a:lnTo>
                  <a:pt x="996747" y="120424"/>
                </a:lnTo>
                <a:lnTo>
                  <a:pt x="120424" y="1204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6" name="Google Shape;426;p50"/>
          <p:cNvSpPr/>
          <p:nvPr/>
        </p:nvSpPr>
        <p:spPr>
          <a:xfrm flipH="1">
            <a:off x="4838756" y="2885627"/>
            <a:ext cx="228492" cy="228492"/>
          </a:xfrm>
          <a:custGeom>
            <a:rect b="b" l="l" r="r" t="t"/>
            <a:pathLst>
              <a:path extrusionOk="0" h="993443" w="993443">
                <a:moveTo>
                  <a:pt x="496722" y="993443"/>
                </a:moveTo>
                <a:cubicBezTo>
                  <a:pt x="222382" y="993443"/>
                  <a:pt x="0" y="771061"/>
                  <a:pt x="0" y="496722"/>
                </a:cubicBezTo>
                <a:cubicBezTo>
                  <a:pt x="0" y="222382"/>
                  <a:pt x="222382" y="0"/>
                  <a:pt x="496722" y="0"/>
                </a:cubicBezTo>
                <a:cubicBezTo>
                  <a:pt x="771061" y="0"/>
                  <a:pt x="993443" y="222382"/>
                  <a:pt x="993443" y="496722"/>
                </a:cubicBezTo>
                <a:cubicBezTo>
                  <a:pt x="993443" y="771061"/>
                  <a:pt x="771061" y="993443"/>
                  <a:pt x="496722" y="993443"/>
                </a:cubicBezTo>
                <a:close/>
                <a:moveTo>
                  <a:pt x="382972" y="877558"/>
                </a:moveTo>
                <a:cubicBezTo>
                  <a:pt x="333967" y="773610"/>
                  <a:pt x="305577" y="661147"/>
                  <a:pt x="299374" y="546394"/>
                </a:cubicBezTo>
                <a:lnTo>
                  <a:pt x="102424" y="546394"/>
                </a:lnTo>
                <a:cubicBezTo>
                  <a:pt x="122172" y="702571"/>
                  <a:pt x="232165" y="832409"/>
                  <a:pt x="382972" y="877558"/>
                </a:cubicBezTo>
                <a:close/>
                <a:moveTo>
                  <a:pt x="398868" y="546394"/>
                </a:moveTo>
                <a:cubicBezTo>
                  <a:pt x="406368" y="667544"/>
                  <a:pt x="440990" y="781343"/>
                  <a:pt x="496722" y="881780"/>
                </a:cubicBezTo>
                <a:cubicBezTo>
                  <a:pt x="553960" y="778688"/>
                  <a:pt x="587395" y="664091"/>
                  <a:pt x="594576" y="546394"/>
                </a:cubicBezTo>
                <a:lnTo>
                  <a:pt x="398868" y="546394"/>
                </a:lnTo>
                <a:close/>
                <a:moveTo>
                  <a:pt x="891019" y="546394"/>
                </a:moveTo>
                <a:lnTo>
                  <a:pt x="694069" y="546394"/>
                </a:lnTo>
                <a:cubicBezTo>
                  <a:pt x="687867" y="661147"/>
                  <a:pt x="659477" y="773610"/>
                  <a:pt x="610471" y="877558"/>
                </a:cubicBezTo>
                <a:cubicBezTo>
                  <a:pt x="761278" y="832409"/>
                  <a:pt x="871272" y="702571"/>
                  <a:pt x="891019" y="546394"/>
                </a:cubicBezTo>
                <a:close/>
                <a:moveTo>
                  <a:pt x="102424" y="447050"/>
                </a:moveTo>
                <a:lnTo>
                  <a:pt x="299374" y="447050"/>
                </a:lnTo>
                <a:cubicBezTo>
                  <a:pt x="305577" y="332296"/>
                  <a:pt x="333967" y="219833"/>
                  <a:pt x="382972" y="115885"/>
                </a:cubicBezTo>
                <a:cubicBezTo>
                  <a:pt x="232165" y="161034"/>
                  <a:pt x="122172" y="290873"/>
                  <a:pt x="102424" y="447050"/>
                </a:cubicBezTo>
                <a:close/>
                <a:moveTo>
                  <a:pt x="398917" y="447050"/>
                </a:moveTo>
                <a:lnTo>
                  <a:pt x="594526" y="447050"/>
                </a:lnTo>
                <a:cubicBezTo>
                  <a:pt x="587361" y="329356"/>
                  <a:pt x="553943" y="214759"/>
                  <a:pt x="496722" y="111663"/>
                </a:cubicBezTo>
                <a:cubicBezTo>
                  <a:pt x="439483" y="214755"/>
                  <a:pt x="406048" y="329352"/>
                  <a:pt x="398868" y="447050"/>
                </a:cubicBezTo>
                <a:close/>
                <a:moveTo>
                  <a:pt x="610471" y="115885"/>
                </a:moveTo>
                <a:cubicBezTo>
                  <a:pt x="659477" y="219833"/>
                  <a:pt x="687867" y="332296"/>
                  <a:pt x="694069" y="447050"/>
                </a:cubicBezTo>
                <a:lnTo>
                  <a:pt x="891019" y="447050"/>
                </a:lnTo>
                <a:cubicBezTo>
                  <a:pt x="871271" y="290873"/>
                  <a:pt x="761278" y="161034"/>
                  <a:pt x="610471" y="1158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7" name="Google Shape;427;p50"/>
          <p:cNvSpPr/>
          <p:nvPr/>
        </p:nvSpPr>
        <p:spPr>
          <a:xfrm>
            <a:off x="5334000" y="0"/>
            <a:ext cx="3810000" cy="863100"/>
          </a:xfrm>
          <a:prstGeom prst="rect">
            <a:avLst/>
          </a:prstGeom>
          <a:noFill/>
          <a:ln>
            <a:noFill/>
          </a:ln>
        </p:spPr>
        <p:txBody>
          <a:bodyPr anchorCtr="0" anchor="ctr" bIns="91425" lIns="274300" spcFirstLastPara="1" rIns="274300"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Inter"/>
                <a:ea typeface="Inter"/>
                <a:cs typeface="Inter"/>
                <a:sym typeface="Inter"/>
              </a:rPr>
              <a:t>M</a:t>
            </a:r>
            <a:r>
              <a:rPr lang="en" sz="1300">
                <a:solidFill>
                  <a:schemeClr val="dk1"/>
                </a:solidFill>
                <a:latin typeface="Inter"/>
                <a:ea typeface="Inter"/>
                <a:cs typeface="Inter"/>
                <a:sym typeface="Inter"/>
              </a:rPr>
              <a:t>odels costs and value over a timeline</a:t>
            </a:r>
            <a:endParaRPr sz="1300">
              <a:latin typeface="Inter"/>
              <a:ea typeface="Inter"/>
              <a:cs typeface="Inter"/>
              <a:sym typeface="Inter"/>
            </a:endParaRPr>
          </a:p>
        </p:txBody>
      </p:sp>
      <p:sp>
        <p:nvSpPr>
          <p:cNvPr id="428" name="Google Shape;428;p50"/>
          <p:cNvSpPr/>
          <p:nvPr/>
        </p:nvSpPr>
        <p:spPr>
          <a:xfrm>
            <a:off x="5334000" y="856325"/>
            <a:ext cx="3810000" cy="863100"/>
          </a:xfrm>
          <a:prstGeom prst="rect">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rPr lang="en" sz="1300">
                <a:solidFill>
                  <a:schemeClr val="dk1"/>
                </a:solidFill>
                <a:latin typeface="Inter"/>
                <a:ea typeface="Inter"/>
                <a:cs typeface="Inter"/>
                <a:sym typeface="Inter"/>
              </a:rPr>
              <a:t>Assesses optimistic and pessimistic scenarios</a:t>
            </a:r>
            <a:endParaRPr sz="1300">
              <a:latin typeface="Inter"/>
              <a:ea typeface="Inter"/>
              <a:cs typeface="Inter"/>
              <a:sym typeface="Inter"/>
            </a:endParaRPr>
          </a:p>
        </p:txBody>
      </p:sp>
      <p:sp>
        <p:nvSpPr>
          <p:cNvPr id="429" name="Google Shape;429;p50"/>
          <p:cNvSpPr/>
          <p:nvPr/>
        </p:nvSpPr>
        <p:spPr>
          <a:xfrm>
            <a:off x="5334000" y="1712275"/>
            <a:ext cx="3810000" cy="863100"/>
          </a:xfrm>
          <a:prstGeom prst="rect">
            <a:avLst/>
          </a:prstGeom>
          <a:noFill/>
          <a:ln>
            <a:noFill/>
          </a:ln>
        </p:spPr>
        <p:txBody>
          <a:bodyPr anchorCtr="0" anchor="ctr" bIns="91425" lIns="274300" spcFirstLastPara="1" rIns="274300"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Inter"/>
                <a:ea typeface="Inter"/>
                <a:cs typeface="Inter"/>
                <a:sym typeface="Inter"/>
              </a:rPr>
              <a:t>Accommodates change during execution</a:t>
            </a:r>
            <a:endParaRPr sz="1300">
              <a:latin typeface="Inter"/>
              <a:ea typeface="Inter"/>
              <a:cs typeface="Inter"/>
              <a:sym typeface="Inter"/>
            </a:endParaRPr>
          </a:p>
        </p:txBody>
      </p:sp>
      <p:sp>
        <p:nvSpPr>
          <p:cNvPr id="430" name="Google Shape;430;p50"/>
          <p:cNvSpPr/>
          <p:nvPr/>
        </p:nvSpPr>
        <p:spPr>
          <a:xfrm>
            <a:off x="5334000" y="2568600"/>
            <a:ext cx="3810000" cy="863100"/>
          </a:xfrm>
          <a:prstGeom prst="rect">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rPr lang="en" sz="1300">
                <a:solidFill>
                  <a:schemeClr val="dk1"/>
                </a:solidFill>
                <a:latin typeface="Inter"/>
                <a:ea typeface="Inter"/>
                <a:cs typeface="Inter"/>
                <a:sym typeface="Inter"/>
              </a:rPr>
              <a:t>Ability to model Realized vs. Projected value</a:t>
            </a:r>
            <a:endParaRPr sz="1300">
              <a:latin typeface="Inter"/>
              <a:ea typeface="Inter"/>
              <a:cs typeface="Inter"/>
              <a:sym typeface="Inter"/>
            </a:endParaRPr>
          </a:p>
        </p:txBody>
      </p:sp>
      <p:sp>
        <p:nvSpPr>
          <p:cNvPr id="431" name="Google Shape;431;p50"/>
          <p:cNvSpPr/>
          <p:nvPr/>
        </p:nvSpPr>
        <p:spPr>
          <a:xfrm>
            <a:off x="5334000" y="3424425"/>
            <a:ext cx="3810000" cy="863100"/>
          </a:xfrm>
          <a:prstGeom prst="rect">
            <a:avLst/>
          </a:prstGeom>
          <a:noFill/>
          <a:ln>
            <a:noFill/>
          </a:ln>
        </p:spPr>
        <p:txBody>
          <a:bodyPr anchorCtr="0" anchor="ctr" bIns="91425" lIns="274300" spcFirstLastPara="1" rIns="274300" wrap="square" tIns="91425">
            <a:noAutofit/>
          </a:bodyPr>
          <a:lstStyle/>
          <a:p>
            <a:pPr indent="0" lvl="0" marL="0" rtl="0" algn="l">
              <a:spcBef>
                <a:spcPts val="0"/>
              </a:spcBef>
              <a:spcAft>
                <a:spcPts val="0"/>
              </a:spcAft>
              <a:buNone/>
            </a:pPr>
            <a:r>
              <a:rPr lang="en" sz="1300">
                <a:latin typeface="Inter"/>
                <a:ea typeface="Inter"/>
                <a:cs typeface="Inter"/>
                <a:sym typeface="Inter"/>
              </a:rPr>
              <a:t>Accommodates varying success metrics</a:t>
            </a:r>
            <a:endParaRPr sz="1300">
              <a:latin typeface="Inter"/>
              <a:ea typeface="Inter"/>
              <a:cs typeface="Inter"/>
              <a:sym typeface="Inter"/>
            </a:endParaRPr>
          </a:p>
        </p:txBody>
      </p:sp>
      <p:sp>
        <p:nvSpPr>
          <p:cNvPr id="432" name="Google Shape;432;p50"/>
          <p:cNvSpPr/>
          <p:nvPr/>
        </p:nvSpPr>
        <p:spPr>
          <a:xfrm>
            <a:off x="5334000" y="4280525"/>
            <a:ext cx="3810000" cy="863100"/>
          </a:xfrm>
          <a:prstGeom prst="rect">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rPr lang="en" sz="1300">
                <a:solidFill>
                  <a:schemeClr val="dk1"/>
                </a:solidFill>
                <a:latin typeface="Inter"/>
                <a:ea typeface="Inter"/>
                <a:cs typeface="Inter"/>
                <a:sym typeface="Inter"/>
              </a:rPr>
              <a:t>Structure that can be extended for any other technology investments</a:t>
            </a:r>
            <a:endParaRPr sz="1300">
              <a:latin typeface="Inter"/>
              <a:ea typeface="Inter"/>
              <a:cs typeface="Inter"/>
              <a:sym typeface="Inter"/>
            </a:endParaRPr>
          </a:p>
        </p:txBody>
      </p:sp>
      <p:sp>
        <p:nvSpPr>
          <p:cNvPr id="433" name="Google Shape;433;p50"/>
          <p:cNvSpPr/>
          <p:nvPr/>
        </p:nvSpPr>
        <p:spPr>
          <a:xfrm>
            <a:off x="4572000" y="4280525"/>
            <a:ext cx="762000" cy="863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0"/>
          <p:cNvSpPr/>
          <p:nvPr/>
        </p:nvSpPr>
        <p:spPr>
          <a:xfrm flipH="1">
            <a:off x="4838756" y="4597827"/>
            <a:ext cx="228492" cy="228492"/>
          </a:xfrm>
          <a:custGeom>
            <a:rect b="b" l="l" r="r" t="t"/>
            <a:pathLst>
              <a:path extrusionOk="0" h="993443" w="993443">
                <a:moveTo>
                  <a:pt x="496722" y="993443"/>
                </a:moveTo>
                <a:cubicBezTo>
                  <a:pt x="222382" y="993443"/>
                  <a:pt x="0" y="771061"/>
                  <a:pt x="0" y="496722"/>
                </a:cubicBezTo>
                <a:cubicBezTo>
                  <a:pt x="0" y="222382"/>
                  <a:pt x="222382" y="0"/>
                  <a:pt x="496722" y="0"/>
                </a:cubicBezTo>
                <a:cubicBezTo>
                  <a:pt x="771061" y="0"/>
                  <a:pt x="993443" y="222382"/>
                  <a:pt x="993443" y="496722"/>
                </a:cubicBezTo>
                <a:cubicBezTo>
                  <a:pt x="993443" y="771061"/>
                  <a:pt x="771061" y="993443"/>
                  <a:pt x="496722" y="993443"/>
                </a:cubicBezTo>
                <a:close/>
                <a:moveTo>
                  <a:pt x="382972" y="877558"/>
                </a:moveTo>
                <a:cubicBezTo>
                  <a:pt x="333967" y="773610"/>
                  <a:pt x="305577" y="661147"/>
                  <a:pt x="299374" y="546394"/>
                </a:cubicBezTo>
                <a:lnTo>
                  <a:pt x="102424" y="546394"/>
                </a:lnTo>
                <a:cubicBezTo>
                  <a:pt x="122172" y="702571"/>
                  <a:pt x="232165" y="832409"/>
                  <a:pt x="382972" y="877558"/>
                </a:cubicBezTo>
                <a:close/>
                <a:moveTo>
                  <a:pt x="398868" y="546394"/>
                </a:moveTo>
                <a:cubicBezTo>
                  <a:pt x="406368" y="667544"/>
                  <a:pt x="440990" y="781343"/>
                  <a:pt x="496722" y="881780"/>
                </a:cubicBezTo>
                <a:cubicBezTo>
                  <a:pt x="553960" y="778688"/>
                  <a:pt x="587395" y="664091"/>
                  <a:pt x="594576" y="546394"/>
                </a:cubicBezTo>
                <a:lnTo>
                  <a:pt x="398868" y="546394"/>
                </a:lnTo>
                <a:close/>
                <a:moveTo>
                  <a:pt x="891019" y="546394"/>
                </a:moveTo>
                <a:lnTo>
                  <a:pt x="694069" y="546394"/>
                </a:lnTo>
                <a:cubicBezTo>
                  <a:pt x="687867" y="661147"/>
                  <a:pt x="659477" y="773610"/>
                  <a:pt x="610471" y="877558"/>
                </a:cubicBezTo>
                <a:cubicBezTo>
                  <a:pt x="761278" y="832409"/>
                  <a:pt x="871272" y="702571"/>
                  <a:pt x="891019" y="546394"/>
                </a:cubicBezTo>
                <a:close/>
                <a:moveTo>
                  <a:pt x="102424" y="447050"/>
                </a:moveTo>
                <a:lnTo>
                  <a:pt x="299374" y="447050"/>
                </a:lnTo>
                <a:cubicBezTo>
                  <a:pt x="305577" y="332296"/>
                  <a:pt x="333967" y="219833"/>
                  <a:pt x="382972" y="115885"/>
                </a:cubicBezTo>
                <a:cubicBezTo>
                  <a:pt x="232165" y="161034"/>
                  <a:pt x="122172" y="290873"/>
                  <a:pt x="102424" y="447050"/>
                </a:cubicBezTo>
                <a:close/>
                <a:moveTo>
                  <a:pt x="398917" y="447050"/>
                </a:moveTo>
                <a:lnTo>
                  <a:pt x="594526" y="447050"/>
                </a:lnTo>
                <a:cubicBezTo>
                  <a:pt x="587361" y="329356"/>
                  <a:pt x="553943" y="214759"/>
                  <a:pt x="496722" y="111663"/>
                </a:cubicBezTo>
                <a:cubicBezTo>
                  <a:pt x="439483" y="214755"/>
                  <a:pt x="406048" y="329352"/>
                  <a:pt x="398868" y="447050"/>
                </a:cubicBezTo>
                <a:close/>
                <a:moveTo>
                  <a:pt x="610471" y="115885"/>
                </a:moveTo>
                <a:cubicBezTo>
                  <a:pt x="659477" y="219833"/>
                  <a:pt x="687867" y="332296"/>
                  <a:pt x="694069" y="447050"/>
                </a:cubicBezTo>
                <a:lnTo>
                  <a:pt x="891019" y="447050"/>
                </a:lnTo>
                <a:cubicBezTo>
                  <a:pt x="871271" y="290873"/>
                  <a:pt x="761278" y="161034"/>
                  <a:pt x="610471" y="1158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35" name="Google Shape;435;p50"/>
          <p:cNvPicPr preferRelativeResize="0"/>
          <p:nvPr/>
        </p:nvPicPr>
        <p:blipFill>
          <a:blip r:embed="rId3">
            <a:alphaModFix/>
          </a:blip>
          <a:stretch>
            <a:fillRect/>
          </a:stretch>
        </p:blipFill>
        <p:spPr>
          <a:xfrm>
            <a:off x="231725" y="2621950"/>
            <a:ext cx="4236700" cy="2360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1"/>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accent1"/>
                </a:solidFill>
              </a:rPr>
              <a:t>Who is this for?</a:t>
            </a:r>
            <a:endParaRPr>
              <a:solidFill>
                <a:schemeClr val="accent1"/>
              </a:solidFill>
            </a:endParaRPr>
          </a:p>
          <a:p>
            <a:pPr indent="0" lvl="0" marL="0" rtl="0" algn="l">
              <a:spcBef>
                <a:spcPts val="0"/>
              </a:spcBef>
              <a:spcAft>
                <a:spcPts val="0"/>
              </a:spcAft>
              <a:buNone/>
            </a:pPr>
            <a:r>
              <a:t/>
            </a:r>
            <a:endParaRPr/>
          </a:p>
        </p:txBody>
      </p:sp>
      <p:sp>
        <p:nvSpPr>
          <p:cNvPr id="441" name="Google Shape;441;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2" name="Google Shape;442;p51"/>
          <p:cNvSpPr txBox="1"/>
          <p:nvPr/>
        </p:nvSpPr>
        <p:spPr>
          <a:xfrm>
            <a:off x="1476898" y="1137275"/>
            <a:ext cx="3118200" cy="60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1300">
                <a:solidFill>
                  <a:schemeClr val="dk1"/>
                </a:solidFill>
                <a:latin typeface="Inter"/>
                <a:ea typeface="Inter"/>
                <a:cs typeface="Inter"/>
                <a:sym typeface="Inter"/>
              </a:rPr>
              <a:t>Drive Value Based Prioritization</a:t>
            </a:r>
            <a:endParaRPr b="1" i="0" sz="1300" u="none" cap="none" strike="noStrike">
              <a:solidFill>
                <a:schemeClr val="dk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000"/>
              <a:buFont typeface="Arial"/>
              <a:buNone/>
            </a:pPr>
            <a:r>
              <a:rPr lang="en" sz="1100">
                <a:solidFill>
                  <a:schemeClr val="dk1"/>
                </a:solidFill>
                <a:latin typeface="Inter"/>
                <a:ea typeface="Inter"/>
                <a:cs typeface="Inter"/>
                <a:sym typeface="Inter"/>
              </a:rPr>
              <a:t>Understand why and define how</a:t>
            </a:r>
            <a:endParaRPr sz="1100">
              <a:solidFill>
                <a:schemeClr val="dk1"/>
              </a:solidFill>
              <a:latin typeface="Inter"/>
              <a:ea typeface="Inter"/>
              <a:cs typeface="Inter"/>
              <a:sym typeface="Inter"/>
            </a:endParaRPr>
          </a:p>
        </p:txBody>
      </p:sp>
      <p:sp>
        <p:nvSpPr>
          <p:cNvPr id="443" name="Google Shape;443;p51"/>
          <p:cNvSpPr txBox="1"/>
          <p:nvPr/>
        </p:nvSpPr>
        <p:spPr>
          <a:xfrm>
            <a:off x="4584223" y="1137275"/>
            <a:ext cx="3054000" cy="60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1300">
                <a:solidFill>
                  <a:schemeClr val="dk1"/>
                </a:solidFill>
                <a:latin typeface="Inter"/>
                <a:ea typeface="Inter"/>
                <a:cs typeface="Inter"/>
                <a:sym typeface="Inter"/>
              </a:rPr>
              <a:t>Execute solution based on priority</a:t>
            </a:r>
            <a:endParaRPr b="1" sz="1300">
              <a:solidFill>
                <a:schemeClr val="dk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000"/>
              <a:buFont typeface="Arial"/>
              <a:buNone/>
            </a:pPr>
            <a:r>
              <a:rPr lang="en" sz="1100">
                <a:solidFill>
                  <a:schemeClr val="dk1"/>
                </a:solidFill>
                <a:latin typeface="Inter"/>
                <a:ea typeface="Inter"/>
                <a:cs typeface="Inter"/>
                <a:sym typeface="Inter"/>
              </a:rPr>
              <a:t>Articulate, Forecast &amp; Track</a:t>
            </a:r>
            <a:endParaRPr sz="1100">
              <a:solidFill>
                <a:schemeClr val="dk1"/>
              </a:solidFill>
              <a:latin typeface="Inter"/>
              <a:ea typeface="Inter"/>
              <a:cs typeface="Inter"/>
              <a:sym typeface="Inter"/>
            </a:endParaRPr>
          </a:p>
        </p:txBody>
      </p:sp>
      <p:sp>
        <p:nvSpPr>
          <p:cNvPr id="444" name="Google Shape;444;p51"/>
          <p:cNvSpPr txBox="1"/>
          <p:nvPr/>
        </p:nvSpPr>
        <p:spPr>
          <a:xfrm>
            <a:off x="369000" y="2887812"/>
            <a:ext cx="1084800" cy="36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Inter"/>
                <a:ea typeface="Inter"/>
                <a:cs typeface="Inter"/>
                <a:sym typeface="Inter"/>
              </a:rPr>
              <a:t> Present the objective value proposition </a:t>
            </a:r>
            <a:endParaRPr sz="1100">
              <a:solidFill>
                <a:schemeClr val="dk1"/>
              </a:solidFill>
              <a:latin typeface="Inter"/>
              <a:ea typeface="Inter"/>
              <a:cs typeface="Inter"/>
              <a:sym typeface="Inter"/>
            </a:endParaRPr>
          </a:p>
        </p:txBody>
      </p:sp>
      <p:sp>
        <p:nvSpPr>
          <p:cNvPr id="445" name="Google Shape;445;p51"/>
          <p:cNvSpPr txBox="1"/>
          <p:nvPr/>
        </p:nvSpPr>
        <p:spPr>
          <a:xfrm>
            <a:off x="7625975" y="2887812"/>
            <a:ext cx="1149300" cy="3624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0"/>
              </a:spcBef>
              <a:spcAft>
                <a:spcPts val="0"/>
              </a:spcAft>
              <a:buNone/>
            </a:pPr>
            <a:r>
              <a:rPr lang="en" sz="1100">
                <a:solidFill>
                  <a:schemeClr val="dk1"/>
                </a:solidFill>
                <a:latin typeface="Inter"/>
                <a:ea typeface="Inter"/>
                <a:cs typeface="Inter"/>
                <a:sym typeface="Inter"/>
              </a:rPr>
              <a:t>Making Investments</a:t>
            </a:r>
            <a:endParaRPr sz="1100">
              <a:solidFill>
                <a:schemeClr val="dk1"/>
              </a:solidFill>
              <a:latin typeface="Inter"/>
              <a:ea typeface="Inter"/>
              <a:cs typeface="Inter"/>
              <a:sym typeface="Inter"/>
            </a:endParaRPr>
          </a:p>
        </p:txBody>
      </p:sp>
      <p:sp>
        <p:nvSpPr>
          <p:cNvPr id="446" name="Google Shape;446;p51"/>
          <p:cNvSpPr/>
          <p:nvPr/>
        </p:nvSpPr>
        <p:spPr>
          <a:xfrm rot="-5400000">
            <a:off x="4076002" y="2307667"/>
            <a:ext cx="2521800" cy="1522800"/>
          </a:xfrm>
          <a:prstGeom prst="triangle">
            <a:avLst>
              <a:gd fmla="val 50000" name="adj"/>
            </a:avLst>
          </a:prstGeom>
          <a:solidFill>
            <a:schemeClr val="lt2"/>
          </a:solidFill>
          <a:ln cap="flat" cmpd="sng" w="152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7" name="Google Shape;447;p51"/>
          <p:cNvSpPr/>
          <p:nvPr/>
        </p:nvSpPr>
        <p:spPr>
          <a:xfrm rot="5400000">
            <a:off x="5598741" y="2307557"/>
            <a:ext cx="2521800" cy="1522800"/>
          </a:xfrm>
          <a:prstGeom prst="triangle">
            <a:avLst>
              <a:gd fmla="val 50000" name="adj"/>
            </a:avLst>
          </a:prstGeom>
          <a:solidFill>
            <a:schemeClr val="lt2"/>
          </a:solidFill>
          <a:ln cap="flat" cmpd="sng" w="152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8" name="Google Shape;448;p51"/>
          <p:cNvSpPr/>
          <p:nvPr/>
        </p:nvSpPr>
        <p:spPr>
          <a:xfrm rot="-5400000">
            <a:off x="1013028" y="2301667"/>
            <a:ext cx="2521800" cy="1534800"/>
          </a:xfrm>
          <a:prstGeom prst="triangle">
            <a:avLst>
              <a:gd fmla="val 50000" name="adj"/>
            </a:avLst>
          </a:prstGeom>
          <a:solidFill>
            <a:schemeClr val="lt2"/>
          </a:solidFill>
          <a:ln cap="flat" cmpd="sng" w="152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9" name="Google Shape;449;p51"/>
          <p:cNvSpPr/>
          <p:nvPr/>
        </p:nvSpPr>
        <p:spPr>
          <a:xfrm rot="5400000">
            <a:off x="2547202" y="2301557"/>
            <a:ext cx="2521800" cy="1534800"/>
          </a:xfrm>
          <a:prstGeom prst="triangle">
            <a:avLst>
              <a:gd fmla="val 50000" name="adj"/>
            </a:avLst>
          </a:prstGeom>
          <a:solidFill>
            <a:schemeClr val="lt2"/>
          </a:solidFill>
          <a:ln cap="flat" cmpd="sng" w="152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0" name="Google Shape;450;p51"/>
          <p:cNvSpPr/>
          <p:nvPr/>
        </p:nvSpPr>
        <p:spPr>
          <a:xfrm rot="-5400000">
            <a:off x="4073397" y="2307667"/>
            <a:ext cx="2521800" cy="1522800"/>
          </a:xfrm>
          <a:prstGeom prst="triangle">
            <a:avLst>
              <a:gd fmla="val 50000" name="adj"/>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1" name="Google Shape;451;p51"/>
          <p:cNvSpPr/>
          <p:nvPr/>
        </p:nvSpPr>
        <p:spPr>
          <a:xfrm rot="5400000">
            <a:off x="5596136" y="2307557"/>
            <a:ext cx="2521800" cy="1522800"/>
          </a:xfrm>
          <a:prstGeom prst="triangle">
            <a:avLst>
              <a:gd fmla="val 50000" name="adj"/>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2" name="Google Shape;452;p51"/>
          <p:cNvSpPr/>
          <p:nvPr/>
        </p:nvSpPr>
        <p:spPr>
          <a:xfrm rot="-5400000">
            <a:off x="1010423" y="2301667"/>
            <a:ext cx="2521800" cy="1534800"/>
          </a:xfrm>
          <a:prstGeom prst="triangle">
            <a:avLst>
              <a:gd fmla="val 50000" name="adj"/>
            </a:avLst>
          </a:prstGeom>
          <a:solidFill>
            <a:schemeClr val="accent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3" name="Google Shape;453;p51"/>
          <p:cNvSpPr/>
          <p:nvPr/>
        </p:nvSpPr>
        <p:spPr>
          <a:xfrm rot="5400000">
            <a:off x="2544597" y="2301557"/>
            <a:ext cx="2521800" cy="1534800"/>
          </a:xfrm>
          <a:prstGeom prst="triangle">
            <a:avLst>
              <a:gd fmla="val 50000" name="adj"/>
            </a:avLst>
          </a:pr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4" name="Google Shape;454;p51"/>
          <p:cNvSpPr txBox="1"/>
          <p:nvPr/>
        </p:nvSpPr>
        <p:spPr>
          <a:xfrm>
            <a:off x="1746452" y="2882220"/>
            <a:ext cx="958500" cy="3735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b="1" lang="en" sz="1200">
                <a:solidFill>
                  <a:schemeClr val="lt1"/>
                </a:solidFill>
                <a:latin typeface="Inter"/>
                <a:ea typeface="Inter"/>
                <a:cs typeface="Inter"/>
                <a:sym typeface="Inter"/>
              </a:rPr>
              <a:t>Product</a:t>
            </a:r>
            <a:r>
              <a:rPr b="1" lang="en" sz="1200">
                <a:solidFill>
                  <a:schemeClr val="lt1"/>
                </a:solidFill>
                <a:latin typeface="Inter"/>
                <a:ea typeface="Inter"/>
                <a:cs typeface="Inter"/>
                <a:sym typeface="Inter"/>
              </a:rPr>
              <a:t> Managers</a:t>
            </a:r>
            <a:endParaRPr b="1" sz="1200">
              <a:solidFill>
                <a:schemeClr val="lt1"/>
              </a:solidFill>
              <a:latin typeface="Inter"/>
              <a:ea typeface="Inter"/>
              <a:cs typeface="Inter"/>
              <a:sym typeface="Inter"/>
            </a:endParaRPr>
          </a:p>
        </p:txBody>
      </p:sp>
      <p:sp>
        <p:nvSpPr>
          <p:cNvPr id="455" name="Google Shape;455;p51"/>
          <p:cNvSpPr txBox="1"/>
          <p:nvPr/>
        </p:nvSpPr>
        <p:spPr>
          <a:xfrm>
            <a:off x="3379249" y="2882220"/>
            <a:ext cx="811500" cy="3735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b="1" lang="en" sz="1200">
                <a:solidFill>
                  <a:schemeClr val="lt1"/>
                </a:solidFill>
                <a:latin typeface="Inter"/>
                <a:ea typeface="Inter"/>
                <a:cs typeface="Inter"/>
                <a:sym typeface="Inter"/>
              </a:rPr>
              <a:t>Product Owners</a:t>
            </a:r>
            <a:endParaRPr b="1" sz="1200">
              <a:solidFill>
                <a:schemeClr val="lt1"/>
              </a:solidFill>
              <a:latin typeface="Inter"/>
              <a:ea typeface="Inter"/>
              <a:cs typeface="Inter"/>
              <a:sym typeface="Inter"/>
            </a:endParaRPr>
          </a:p>
        </p:txBody>
      </p:sp>
      <p:sp>
        <p:nvSpPr>
          <p:cNvPr id="456" name="Google Shape;456;p51"/>
          <p:cNvSpPr txBox="1"/>
          <p:nvPr/>
        </p:nvSpPr>
        <p:spPr>
          <a:xfrm>
            <a:off x="4905811" y="2882220"/>
            <a:ext cx="811500" cy="3735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b="1" lang="en" sz="900">
                <a:solidFill>
                  <a:schemeClr val="lt1"/>
                </a:solidFill>
                <a:latin typeface="Inter"/>
                <a:ea typeface="Inter"/>
                <a:cs typeface="Inter"/>
                <a:sym typeface="Inter"/>
              </a:rPr>
              <a:t>Business Leadership</a:t>
            </a:r>
            <a:endParaRPr b="1" sz="900">
              <a:solidFill>
                <a:schemeClr val="lt1"/>
              </a:solidFill>
              <a:latin typeface="Inter"/>
              <a:ea typeface="Inter"/>
              <a:cs typeface="Inter"/>
              <a:sym typeface="Inter"/>
            </a:endParaRPr>
          </a:p>
        </p:txBody>
      </p:sp>
      <p:sp>
        <p:nvSpPr>
          <p:cNvPr id="457" name="Google Shape;457;p51"/>
          <p:cNvSpPr txBox="1"/>
          <p:nvPr/>
        </p:nvSpPr>
        <p:spPr>
          <a:xfrm>
            <a:off x="6407088" y="2882200"/>
            <a:ext cx="907500" cy="3735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b="1" lang="en" sz="900">
                <a:solidFill>
                  <a:schemeClr val="lt1"/>
                </a:solidFill>
                <a:latin typeface="Inter"/>
                <a:ea typeface="Inter"/>
                <a:cs typeface="Inter"/>
                <a:sym typeface="Inter"/>
              </a:rPr>
              <a:t>Engineering</a:t>
            </a:r>
            <a:r>
              <a:rPr b="1" lang="en" sz="900">
                <a:solidFill>
                  <a:schemeClr val="lt1"/>
                </a:solidFill>
                <a:latin typeface="Inter"/>
                <a:ea typeface="Inter"/>
                <a:cs typeface="Inter"/>
                <a:sym typeface="Inter"/>
              </a:rPr>
              <a:t> Leadership</a:t>
            </a:r>
            <a:endParaRPr b="1">
              <a:solidFill>
                <a:schemeClr val="lt1"/>
              </a:solidFill>
              <a:latin typeface="Inter"/>
              <a:ea typeface="Inter"/>
              <a:cs typeface="Inter"/>
              <a:sym typeface="Inter"/>
            </a:endParaRPr>
          </a:p>
        </p:txBody>
      </p:sp>
      <p:grpSp>
        <p:nvGrpSpPr>
          <p:cNvPr id="458" name="Google Shape;458;p51"/>
          <p:cNvGrpSpPr/>
          <p:nvPr/>
        </p:nvGrpSpPr>
        <p:grpSpPr>
          <a:xfrm>
            <a:off x="2740931" y="2887910"/>
            <a:ext cx="602400" cy="362417"/>
            <a:chOff x="2700031" y="2820641"/>
            <a:chExt cx="602400" cy="496462"/>
          </a:xfrm>
        </p:grpSpPr>
        <p:cxnSp>
          <p:nvCxnSpPr>
            <p:cNvPr id="459" name="Google Shape;459;p51"/>
            <p:cNvCxnSpPr/>
            <p:nvPr/>
          </p:nvCxnSpPr>
          <p:spPr>
            <a:xfrm>
              <a:off x="2700031" y="2820641"/>
              <a:ext cx="602400" cy="0"/>
            </a:xfrm>
            <a:prstGeom prst="straightConnector1">
              <a:avLst/>
            </a:prstGeom>
            <a:noFill/>
            <a:ln cap="flat" cmpd="sng" w="19050">
              <a:solidFill>
                <a:srgbClr val="FFFFFF"/>
              </a:solidFill>
              <a:prstDash val="solid"/>
              <a:round/>
              <a:headEnd len="med" w="med" type="none"/>
              <a:tailEnd len="med" w="med" type="triangle"/>
            </a:ln>
          </p:spPr>
        </p:cxnSp>
        <p:cxnSp>
          <p:nvCxnSpPr>
            <p:cNvPr id="460" name="Google Shape;460;p51"/>
            <p:cNvCxnSpPr/>
            <p:nvPr/>
          </p:nvCxnSpPr>
          <p:spPr>
            <a:xfrm>
              <a:off x="2700031" y="3317103"/>
              <a:ext cx="602400" cy="0"/>
            </a:xfrm>
            <a:prstGeom prst="straightConnector1">
              <a:avLst/>
            </a:prstGeom>
            <a:noFill/>
            <a:ln cap="flat" cmpd="sng" w="19050">
              <a:solidFill>
                <a:srgbClr val="FFFFFF"/>
              </a:solidFill>
              <a:prstDash val="solid"/>
              <a:round/>
              <a:headEnd len="med" w="med" type="triangle"/>
              <a:tailEnd len="med" w="med" type="none"/>
            </a:ln>
          </p:spPr>
        </p:cxnSp>
      </p:grpSp>
      <p:grpSp>
        <p:nvGrpSpPr>
          <p:cNvPr id="461" name="Google Shape;461;p51"/>
          <p:cNvGrpSpPr/>
          <p:nvPr/>
        </p:nvGrpSpPr>
        <p:grpSpPr>
          <a:xfrm rot="500887">
            <a:off x="5798292" y="2767891"/>
            <a:ext cx="602490" cy="602490"/>
            <a:chOff x="945275" y="1322913"/>
            <a:chExt cx="747000" cy="747000"/>
          </a:xfrm>
        </p:grpSpPr>
        <p:sp>
          <p:nvSpPr>
            <p:cNvPr id="462" name="Google Shape;462;p51"/>
            <p:cNvSpPr/>
            <p:nvPr/>
          </p:nvSpPr>
          <p:spPr>
            <a:xfrm>
              <a:off x="945275" y="1322913"/>
              <a:ext cx="747000" cy="747000"/>
            </a:xfrm>
            <a:prstGeom prst="arc">
              <a:avLst>
                <a:gd fmla="val 10991867" name="adj1"/>
                <a:gd fmla="val 21315496" name="adj2"/>
              </a:avLst>
            </a:prstGeom>
            <a:noFill/>
            <a:ln cap="flat" cmpd="sng" w="19050">
              <a:solidFill>
                <a:schemeClr val="lt1"/>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1"/>
            <p:cNvSpPr/>
            <p:nvPr/>
          </p:nvSpPr>
          <p:spPr>
            <a:xfrm rot="10800000">
              <a:off x="945275" y="1322913"/>
              <a:ext cx="747000" cy="747000"/>
            </a:xfrm>
            <a:prstGeom prst="arc">
              <a:avLst>
                <a:gd fmla="val 10991867" name="adj1"/>
                <a:gd fmla="val 21315496" name="adj2"/>
              </a:avLst>
            </a:prstGeom>
            <a:noFill/>
            <a:ln cap="flat" cmpd="sng" w="19050">
              <a:solidFill>
                <a:schemeClr val="lt1"/>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51"/>
          <p:cNvSpPr/>
          <p:nvPr/>
        </p:nvSpPr>
        <p:spPr>
          <a:xfrm>
            <a:off x="5851213" y="2820838"/>
            <a:ext cx="496500" cy="49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1"/>
          <p:cNvSpPr txBox="1"/>
          <p:nvPr/>
        </p:nvSpPr>
        <p:spPr>
          <a:xfrm>
            <a:off x="5884647" y="2909023"/>
            <a:ext cx="429600" cy="320100"/>
          </a:xfrm>
          <a:prstGeom prst="rect">
            <a:avLst/>
          </a:prstGeom>
          <a:noFill/>
          <a:ln>
            <a:noFill/>
          </a:ln>
        </p:spPr>
        <p:txBody>
          <a:bodyPr anchorCtr="0" anchor="ctr" bIns="0" lIns="0" spcFirstLastPara="1" rIns="0" wrap="square" tIns="0">
            <a:noAutofit/>
          </a:bodyPr>
          <a:lstStyle/>
          <a:p>
            <a:pPr indent="9144" lvl="0" marL="0" rtl="0" algn="ctr">
              <a:lnSpc>
                <a:spcPct val="100000"/>
              </a:lnSpc>
              <a:spcBef>
                <a:spcPts val="0"/>
              </a:spcBef>
              <a:spcAft>
                <a:spcPts val="0"/>
              </a:spcAft>
              <a:buNone/>
            </a:pPr>
            <a:r>
              <a:rPr lang="en" sz="800">
                <a:latin typeface="Inter"/>
                <a:ea typeface="Inter"/>
                <a:cs typeface="Inter"/>
                <a:sym typeface="Inter"/>
              </a:rPr>
              <a:t>Build</a:t>
            </a:r>
            <a:endParaRPr sz="800">
              <a:solidFill>
                <a:srgbClr val="000000"/>
              </a:solidFill>
              <a:latin typeface="Inter"/>
              <a:ea typeface="Inter"/>
              <a:cs typeface="Inter"/>
              <a:sym typeface="Inter"/>
            </a:endParaRPr>
          </a:p>
          <a:p>
            <a:pPr indent="9144" lvl="0" marL="0" rtl="0" algn="ctr">
              <a:lnSpc>
                <a:spcPct val="100000"/>
              </a:lnSpc>
              <a:spcBef>
                <a:spcPts val="0"/>
              </a:spcBef>
              <a:spcAft>
                <a:spcPts val="0"/>
              </a:spcAft>
              <a:buNone/>
            </a:pPr>
            <a:r>
              <a:rPr lang="en" sz="800">
                <a:latin typeface="Inter"/>
                <a:ea typeface="Inter"/>
                <a:cs typeface="Inter"/>
                <a:sym typeface="Inter"/>
              </a:rPr>
              <a:t>Measure</a:t>
            </a:r>
            <a:endParaRPr sz="800">
              <a:solidFill>
                <a:srgbClr val="000000"/>
              </a:solidFill>
              <a:latin typeface="Inter"/>
              <a:ea typeface="Inter"/>
              <a:cs typeface="Inter"/>
              <a:sym typeface="Inter"/>
            </a:endParaRPr>
          </a:p>
          <a:p>
            <a:pPr indent="9144" lvl="0" marL="0" rtl="0" algn="ctr">
              <a:lnSpc>
                <a:spcPct val="100000"/>
              </a:lnSpc>
              <a:spcBef>
                <a:spcPts val="0"/>
              </a:spcBef>
              <a:spcAft>
                <a:spcPts val="0"/>
              </a:spcAft>
              <a:buNone/>
            </a:pPr>
            <a:r>
              <a:rPr lang="en" sz="800">
                <a:latin typeface="Inter"/>
                <a:ea typeface="Inter"/>
                <a:cs typeface="Inter"/>
                <a:sym typeface="Inter"/>
              </a:rPr>
              <a:t>Learn</a:t>
            </a:r>
            <a:endParaRPr sz="800">
              <a:solidFill>
                <a:srgbClr val="000000"/>
              </a:solidFill>
              <a:latin typeface="Inter"/>
              <a:ea typeface="Inter"/>
              <a:cs typeface="Inter"/>
              <a:sym typeface="Inter"/>
            </a:endParaRPr>
          </a:p>
        </p:txBody>
      </p:sp>
      <p:sp>
        <p:nvSpPr>
          <p:cNvPr id="466" name="Google Shape;466;p51"/>
          <p:cNvSpPr/>
          <p:nvPr/>
        </p:nvSpPr>
        <p:spPr>
          <a:xfrm>
            <a:off x="2137950" y="2562101"/>
            <a:ext cx="267647" cy="320105"/>
          </a:xfrm>
          <a:custGeom>
            <a:rect b="b" l="l" r="r" t="t"/>
            <a:pathLst>
              <a:path extrusionOk="0" h="4705" w="3579">
                <a:moveTo>
                  <a:pt x="1790" y="0"/>
                </a:moveTo>
                <a:cubicBezTo>
                  <a:pt x="1056" y="0"/>
                  <a:pt x="448" y="608"/>
                  <a:pt x="448" y="1342"/>
                </a:cubicBezTo>
                <a:cubicBezTo>
                  <a:pt x="448" y="2075"/>
                  <a:pt x="1056" y="2683"/>
                  <a:pt x="1790" y="2683"/>
                </a:cubicBezTo>
                <a:cubicBezTo>
                  <a:pt x="2541" y="2683"/>
                  <a:pt x="3131" y="2075"/>
                  <a:pt x="3131" y="1342"/>
                </a:cubicBezTo>
                <a:cubicBezTo>
                  <a:pt x="3131" y="608"/>
                  <a:pt x="2541" y="0"/>
                  <a:pt x="1790" y="0"/>
                </a:cubicBezTo>
                <a:close/>
                <a:moveTo>
                  <a:pt x="1128" y="3130"/>
                </a:moveTo>
                <a:cubicBezTo>
                  <a:pt x="502" y="3130"/>
                  <a:pt x="1" y="3631"/>
                  <a:pt x="1" y="4257"/>
                </a:cubicBezTo>
                <a:lnTo>
                  <a:pt x="1" y="4705"/>
                </a:lnTo>
                <a:lnTo>
                  <a:pt x="3578" y="4705"/>
                </a:lnTo>
                <a:lnTo>
                  <a:pt x="3578" y="4257"/>
                </a:lnTo>
                <a:cubicBezTo>
                  <a:pt x="3578" y="3631"/>
                  <a:pt x="3095" y="3130"/>
                  <a:pt x="2469" y="31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51"/>
          <p:cNvPicPr preferRelativeResize="0"/>
          <p:nvPr/>
        </p:nvPicPr>
        <p:blipFill>
          <a:blip r:embed="rId3">
            <a:alphaModFix/>
          </a:blip>
          <a:stretch>
            <a:fillRect/>
          </a:stretch>
        </p:blipFill>
        <p:spPr>
          <a:xfrm>
            <a:off x="6314251" y="2323499"/>
            <a:ext cx="496500" cy="496500"/>
          </a:xfrm>
          <a:prstGeom prst="rect">
            <a:avLst/>
          </a:prstGeom>
          <a:noFill/>
          <a:ln>
            <a:noFill/>
          </a:ln>
        </p:spPr>
      </p:pic>
      <p:pic>
        <p:nvPicPr>
          <p:cNvPr id="468" name="Google Shape;468;p51"/>
          <p:cNvPicPr preferRelativeResize="0"/>
          <p:nvPr/>
        </p:nvPicPr>
        <p:blipFill>
          <a:blip r:embed="rId3">
            <a:alphaModFix/>
          </a:blip>
          <a:stretch>
            <a:fillRect/>
          </a:stretch>
        </p:blipFill>
        <p:spPr>
          <a:xfrm>
            <a:off x="5388151" y="2323499"/>
            <a:ext cx="496500" cy="496500"/>
          </a:xfrm>
          <a:prstGeom prst="rect">
            <a:avLst/>
          </a:prstGeom>
          <a:noFill/>
          <a:ln>
            <a:noFill/>
          </a:ln>
        </p:spPr>
      </p:pic>
      <p:sp>
        <p:nvSpPr>
          <p:cNvPr id="469" name="Google Shape;469;p51"/>
          <p:cNvSpPr/>
          <p:nvPr/>
        </p:nvSpPr>
        <p:spPr>
          <a:xfrm>
            <a:off x="3651175" y="2562101"/>
            <a:ext cx="267647" cy="320105"/>
          </a:xfrm>
          <a:custGeom>
            <a:rect b="b" l="l" r="r" t="t"/>
            <a:pathLst>
              <a:path extrusionOk="0" h="4705" w="3579">
                <a:moveTo>
                  <a:pt x="1790" y="0"/>
                </a:moveTo>
                <a:cubicBezTo>
                  <a:pt x="1056" y="0"/>
                  <a:pt x="448" y="608"/>
                  <a:pt x="448" y="1342"/>
                </a:cubicBezTo>
                <a:cubicBezTo>
                  <a:pt x="448" y="2075"/>
                  <a:pt x="1056" y="2683"/>
                  <a:pt x="1790" y="2683"/>
                </a:cubicBezTo>
                <a:cubicBezTo>
                  <a:pt x="2541" y="2683"/>
                  <a:pt x="3131" y="2075"/>
                  <a:pt x="3131" y="1342"/>
                </a:cubicBezTo>
                <a:cubicBezTo>
                  <a:pt x="3131" y="608"/>
                  <a:pt x="2541" y="0"/>
                  <a:pt x="1790" y="0"/>
                </a:cubicBezTo>
                <a:close/>
                <a:moveTo>
                  <a:pt x="1128" y="3130"/>
                </a:moveTo>
                <a:cubicBezTo>
                  <a:pt x="502" y="3130"/>
                  <a:pt x="1" y="3631"/>
                  <a:pt x="1" y="4257"/>
                </a:cubicBezTo>
                <a:lnTo>
                  <a:pt x="1" y="4705"/>
                </a:lnTo>
                <a:lnTo>
                  <a:pt x="3578" y="4705"/>
                </a:lnTo>
                <a:lnTo>
                  <a:pt x="3578" y="4257"/>
                </a:lnTo>
                <a:cubicBezTo>
                  <a:pt x="3578" y="3631"/>
                  <a:pt x="3095" y="3130"/>
                  <a:pt x="2469" y="31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2"/>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Extend based on the </a:t>
            </a:r>
            <a:r>
              <a:rPr lang="en"/>
              <a:t>use case</a:t>
            </a:r>
            <a:endParaRPr/>
          </a:p>
        </p:txBody>
      </p:sp>
      <p:sp>
        <p:nvSpPr>
          <p:cNvPr id="475" name="Google Shape;475;p52"/>
          <p:cNvSpPr/>
          <p:nvPr/>
        </p:nvSpPr>
        <p:spPr>
          <a:xfrm>
            <a:off x="0" y="2571725"/>
            <a:ext cx="2287200" cy="2142300"/>
          </a:xfrm>
          <a:prstGeom prst="rect">
            <a:avLst/>
          </a:prstGeom>
          <a:solidFill>
            <a:schemeClr val="accent3"/>
          </a:solidFill>
          <a:ln>
            <a:noFill/>
          </a:ln>
        </p:spPr>
        <p:txBody>
          <a:bodyPr anchorCtr="0" anchor="ctr" bIns="91425" lIns="365750" spcFirstLastPara="1" rIns="365750" wrap="square" tIns="91425">
            <a:noAutofit/>
          </a:bodyPr>
          <a:lstStyle/>
          <a:p>
            <a:pPr indent="0" lvl="0" marL="0" rtl="0" algn="l">
              <a:spcBef>
                <a:spcPts val="0"/>
              </a:spcBef>
              <a:spcAft>
                <a:spcPts val="0"/>
              </a:spcAft>
              <a:buNone/>
            </a:pPr>
            <a:r>
              <a:rPr lang="en" sz="1300">
                <a:solidFill>
                  <a:schemeClr val="lt1"/>
                </a:solidFill>
                <a:latin typeface="Inter SemiBold"/>
                <a:ea typeface="Inter SemiBold"/>
                <a:cs typeface="Inter SemiBold"/>
                <a:sym typeface="Inter SemiBold"/>
              </a:rPr>
              <a:t>During prioritization - build one for each of the platform capabilities</a:t>
            </a:r>
            <a:endParaRPr>
              <a:solidFill>
                <a:schemeClr val="lt1"/>
              </a:solidFill>
              <a:latin typeface="Inter SemiBold"/>
              <a:ea typeface="Inter SemiBold"/>
              <a:cs typeface="Inter SemiBold"/>
              <a:sym typeface="Inter SemiBold"/>
            </a:endParaRPr>
          </a:p>
        </p:txBody>
      </p:sp>
      <p:sp>
        <p:nvSpPr>
          <p:cNvPr id="476" name="Google Shape;476;p52"/>
          <p:cNvSpPr txBox="1"/>
          <p:nvPr>
            <p:ph type="title"/>
          </p:nvPr>
        </p:nvSpPr>
        <p:spPr>
          <a:xfrm>
            <a:off x="369000" y="365700"/>
            <a:ext cx="3836700" cy="400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400">
                <a:solidFill>
                  <a:schemeClr val="accent1"/>
                </a:solidFill>
              </a:rPr>
              <a:t>How to Use?</a:t>
            </a:r>
            <a:endParaRPr sz="2400">
              <a:solidFill>
                <a:schemeClr val="accent1"/>
              </a:solidFill>
            </a:endParaRPr>
          </a:p>
        </p:txBody>
      </p:sp>
      <p:sp>
        <p:nvSpPr>
          <p:cNvPr id="477" name="Google Shape;477;p52"/>
          <p:cNvSpPr/>
          <p:nvPr/>
        </p:nvSpPr>
        <p:spPr>
          <a:xfrm>
            <a:off x="2282258" y="2571725"/>
            <a:ext cx="2287200" cy="2142300"/>
          </a:xfrm>
          <a:prstGeom prst="rect">
            <a:avLst/>
          </a:prstGeom>
          <a:solidFill>
            <a:schemeClr val="accent4"/>
          </a:solidFill>
          <a:ln>
            <a:noFill/>
          </a:ln>
        </p:spPr>
        <p:txBody>
          <a:bodyPr anchorCtr="0" anchor="ctr" bIns="91425" lIns="365750" spcFirstLastPara="1" rIns="365750" wrap="square" tIns="91425">
            <a:noAutofit/>
          </a:bodyPr>
          <a:lstStyle/>
          <a:p>
            <a:pPr indent="0" lvl="0" marL="0" rtl="0" algn="l">
              <a:spcBef>
                <a:spcPts val="0"/>
              </a:spcBef>
              <a:spcAft>
                <a:spcPts val="0"/>
              </a:spcAft>
              <a:buClr>
                <a:schemeClr val="dk1"/>
              </a:buClr>
              <a:buSzPts val="1100"/>
              <a:buFont typeface="Arial"/>
              <a:buNone/>
            </a:pPr>
            <a:r>
              <a:rPr lang="en" sz="1300">
                <a:solidFill>
                  <a:schemeClr val="lt1"/>
                </a:solidFill>
                <a:latin typeface="Inter SemiBold"/>
                <a:ea typeface="Inter SemiBold"/>
                <a:cs typeface="Inter SemiBold"/>
                <a:sym typeface="Inter SemiBold"/>
              </a:rPr>
              <a:t>Make right assumptions</a:t>
            </a:r>
            <a:endParaRPr sz="1300">
              <a:solidFill>
                <a:schemeClr val="lt1"/>
              </a:solidFill>
              <a:latin typeface="Inter SemiBold"/>
              <a:ea typeface="Inter SemiBold"/>
              <a:cs typeface="Inter SemiBold"/>
              <a:sym typeface="Inter SemiBold"/>
            </a:endParaRPr>
          </a:p>
        </p:txBody>
      </p:sp>
      <p:sp>
        <p:nvSpPr>
          <p:cNvPr id="478" name="Google Shape;478;p52"/>
          <p:cNvSpPr/>
          <p:nvPr/>
        </p:nvSpPr>
        <p:spPr>
          <a:xfrm>
            <a:off x="4569573" y="2571725"/>
            <a:ext cx="2287200" cy="2142300"/>
          </a:xfrm>
          <a:prstGeom prst="rect">
            <a:avLst/>
          </a:prstGeom>
          <a:solidFill>
            <a:schemeClr val="accent2"/>
          </a:solidFill>
          <a:ln>
            <a:noFill/>
          </a:ln>
        </p:spPr>
        <p:txBody>
          <a:bodyPr anchorCtr="0" anchor="ctr" bIns="91425" lIns="365750" spcFirstLastPara="1" rIns="365750" wrap="square" tIns="91425">
            <a:noAutofit/>
          </a:bodyPr>
          <a:lstStyle/>
          <a:p>
            <a:pPr indent="0" lvl="0" marL="0" rtl="0" algn="l">
              <a:spcBef>
                <a:spcPts val="0"/>
              </a:spcBef>
              <a:spcAft>
                <a:spcPts val="0"/>
              </a:spcAft>
              <a:buNone/>
            </a:pPr>
            <a:r>
              <a:rPr lang="en" sz="1300">
                <a:solidFill>
                  <a:schemeClr val="lt1"/>
                </a:solidFill>
                <a:latin typeface="Inter SemiBold"/>
                <a:ea typeface="Inter SemiBold"/>
                <a:cs typeface="Inter SemiBold"/>
                <a:sym typeface="Inter SemiBold"/>
              </a:rPr>
              <a:t>Extend and customize</a:t>
            </a:r>
            <a:endParaRPr sz="1300">
              <a:solidFill>
                <a:schemeClr val="lt1"/>
              </a:solidFill>
              <a:latin typeface="Inter SemiBold"/>
              <a:ea typeface="Inter SemiBold"/>
              <a:cs typeface="Inter SemiBold"/>
              <a:sym typeface="Inter SemiBold"/>
            </a:endParaRPr>
          </a:p>
        </p:txBody>
      </p:sp>
      <p:sp>
        <p:nvSpPr>
          <p:cNvPr id="479" name="Google Shape;479;p52"/>
          <p:cNvSpPr/>
          <p:nvPr/>
        </p:nvSpPr>
        <p:spPr>
          <a:xfrm>
            <a:off x="6856776" y="2571725"/>
            <a:ext cx="2287200" cy="2142300"/>
          </a:xfrm>
          <a:prstGeom prst="rect">
            <a:avLst/>
          </a:prstGeom>
          <a:solidFill>
            <a:schemeClr val="accent6"/>
          </a:solidFill>
          <a:ln>
            <a:noFill/>
          </a:ln>
        </p:spPr>
        <p:txBody>
          <a:bodyPr anchorCtr="0" anchor="ctr" bIns="91425" lIns="365750" spcFirstLastPara="1" rIns="365750" wrap="square" tIns="91425">
            <a:noAutofit/>
          </a:bodyPr>
          <a:lstStyle/>
          <a:p>
            <a:pPr indent="0" lvl="0" marL="0" rtl="0" algn="l">
              <a:spcBef>
                <a:spcPts val="0"/>
              </a:spcBef>
              <a:spcAft>
                <a:spcPts val="0"/>
              </a:spcAft>
              <a:buNone/>
            </a:pPr>
            <a:r>
              <a:rPr lang="en" sz="1300">
                <a:solidFill>
                  <a:schemeClr val="lt1"/>
                </a:solidFill>
                <a:latin typeface="Inter SemiBold"/>
                <a:ea typeface="Inter SemiBold"/>
                <a:cs typeface="Inter SemiBold"/>
                <a:sym typeface="Inter SemiBold"/>
              </a:rPr>
              <a:t>Make it working Model</a:t>
            </a:r>
            <a:endParaRPr sz="1300">
              <a:solidFill>
                <a:schemeClr val="lt1"/>
              </a:solidFill>
              <a:latin typeface="Inter SemiBold"/>
              <a:ea typeface="Inter SemiBold"/>
              <a:cs typeface="Inter SemiBold"/>
              <a:sym typeface="Inter SemiBold"/>
            </a:endParaRPr>
          </a:p>
        </p:txBody>
      </p:sp>
      <p:sp>
        <p:nvSpPr>
          <p:cNvPr id="480" name="Google Shape;480;p52"/>
          <p:cNvSpPr/>
          <p:nvPr/>
        </p:nvSpPr>
        <p:spPr>
          <a:xfrm>
            <a:off x="4571000" y="0"/>
            <a:ext cx="45723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2"/>
          <p:cNvSpPr txBox="1"/>
          <p:nvPr>
            <p:ph idx="2" type="subTitle"/>
          </p:nvPr>
        </p:nvSpPr>
        <p:spPr>
          <a:xfrm>
            <a:off x="4951800" y="361450"/>
            <a:ext cx="3823200" cy="1844700"/>
          </a:xfrm>
          <a:prstGeom prst="rect">
            <a:avLst/>
          </a:prstGeom>
        </p:spPr>
        <p:txBody>
          <a:bodyPr anchorCtr="0" anchor="ctr" bIns="0" lIns="0" spcFirstLastPara="1" rIns="0" wrap="square" tIns="0">
            <a:noAutofit/>
          </a:bodyPr>
          <a:lstStyle/>
          <a:p>
            <a:pPr indent="0" lvl="0" marL="0" rtl="0" algn="l">
              <a:spcBef>
                <a:spcPts val="0"/>
              </a:spcBef>
              <a:spcAft>
                <a:spcPts val="1200"/>
              </a:spcAft>
              <a:buClr>
                <a:srgbClr val="000000"/>
              </a:buClr>
              <a:buSzPts val="1100"/>
              <a:buFont typeface="Arial"/>
              <a:buNone/>
            </a:pPr>
            <a:r>
              <a:rPr b="1" lang="en">
                <a:solidFill>
                  <a:srgbClr val="FFFFFF"/>
                </a:solidFill>
              </a:rPr>
              <a:t>Quantifying value for technical </a:t>
            </a:r>
            <a:r>
              <a:rPr b="1" lang="en">
                <a:solidFill>
                  <a:srgbClr val="FFFFFF"/>
                </a:solidFill>
              </a:rPr>
              <a:t>platform capabilities</a:t>
            </a:r>
            <a:r>
              <a:rPr b="1" lang="en">
                <a:solidFill>
                  <a:srgbClr val="FFFFFF"/>
                </a:solidFill>
              </a:rPr>
              <a:t> is not</a:t>
            </a:r>
            <a:r>
              <a:rPr b="1" lang="en">
                <a:solidFill>
                  <a:srgbClr val="FFFFFF"/>
                </a:solidFill>
              </a:rPr>
              <a:t> always straightforward, value modeling provides a solid starting point</a:t>
            </a:r>
            <a:endParaRPr b="1">
              <a:solidFill>
                <a:srgbClr val="FFFFFF"/>
              </a:solidFill>
            </a:endParaRPr>
          </a:p>
        </p:txBody>
      </p:sp>
      <p:sp>
        <p:nvSpPr>
          <p:cNvPr id="482" name="Google Shape;482;p52"/>
          <p:cNvSpPr txBox="1"/>
          <p:nvPr/>
        </p:nvSpPr>
        <p:spPr>
          <a:xfrm>
            <a:off x="123874" y="4880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2022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  Confidential </a:t>
            </a:r>
            <a:endParaRPr i="0" sz="600" u="none" cap="none" strike="noStrike">
              <a:solidFill>
                <a:srgbClr val="D9D9D9"/>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3"/>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1"/>
                </a:solidFill>
              </a:rPr>
              <a:t>Value Modeling - 3 Step </a:t>
            </a:r>
            <a:r>
              <a:rPr lang="en">
                <a:solidFill>
                  <a:schemeClr val="accent1"/>
                </a:solidFill>
              </a:rPr>
              <a:t>Process</a:t>
            </a:r>
            <a:endParaRPr>
              <a:solidFill>
                <a:schemeClr val="accent1"/>
              </a:solidFill>
            </a:endParaRPr>
          </a:p>
        </p:txBody>
      </p:sp>
      <p:sp>
        <p:nvSpPr>
          <p:cNvPr id="488" name="Google Shape;48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cxnSp>
        <p:nvCxnSpPr>
          <p:cNvPr id="489" name="Google Shape;489;p53"/>
          <p:cNvCxnSpPr>
            <a:stCxn id="490" idx="6"/>
            <a:endCxn id="491" idx="6"/>
          </p:cNvCxnSpPr>
          <p:nvPr/>
        </p:nvCxnSpPr>
        <p:spPr>
          <a:xfrm flipH="1" rot="10800000">
            <a:off x="1659683" y="2264493"/>
            <a:ext cx="4581000" cy="10800"/>
          </a:xfrm>
          <a:prstGeom prst="straightConnector1">
            <a:avLst/>
          </a:prstGeom>
          <a:noFill/>
          <a:ln cap="flat" cmpd="sng" w="9525">
            <a:solidFill>
              <a:schemeClr val="dk2"/>
            </a:solidFill>
            <a:prstDash val="solid"/>
            <a:round/>
            <a:headEnd len="med" w="med" type="none"/>
            <a:tailEnd len="med" w="med" type="none"/>
          </a:ln>
        </p:spPr>
      </p:cxnSp>
      <p:sp>
        <p:nvSpPr>
          <p:cNvPr id="492" name="Google Shape;492;p53"/>
          <p:cNvSpPr/>
          <p:nvPr/>
        </p:nvSpPr>
        <p:spPr>
          <a:xfrm>
            <a:off x="2790258" y="1822771"/>
            <a:ext cx="904800" cy="9048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Calculate Build Cost</a:t>
            </a:r>
            <a:endParaRPr b="1" sz="900">
              <a:solidFill>
                <a:schemeClr val="lt1"/>
              </a:solidFill>
              <a:latin typeface="Inter"/>
              <a:ea typeface="Inter"/>
              <a:cs typeface="Inter"/>
              <a:sym typeface="Inter"/>
            </a:endParaRPr>
          </a:p>
        </p:txBody>
      </p:sp>
      <p:sp>
        <p:nvSpPr>
          <p:cNvPr id="493" name="Google Shape;493;p53"/>
          <p:cNvSpPr txBox="1"/>
          <p:nvPr/>
        </p:nvSpPr>
        <p:spPr>
          <a:xfrm>
            <a:off x="700825" y="2124550"/>
            <a:ext cx="760800" cy="3015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Platform Architecture</a:t>
            </a:r>
            <a:endParaRPr sz="900">
              <a:solidFill>
                <a:schemeClr val="dk1"/>
              </a:solidFill>
              <a:latin typeface="Inter"/>
              <a:ea typeface="Inter"/>
              <a:cs typeface="Inter"/>
              <a:sym typeface="Inter"/>
            </a:endParaRPr>
          </a:p>
        </p:txBody>
      </p:sp>
      <p:sp>
        <p:nvSpPr>
          <p:cNvPr id="494" name="Google Shape;494;p53"/>
          <p:cNvSpPr txBox="1"/>
          <p:nvPr/>
        </p:nvSpPr>
        <p:spPr>
          <a:xfrm>
            <a:off x="1111123" y="2862300"/>
            <a:ext cx="1362900" cy="3015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Value timeline</a:t>
            </a:r>
            <a:endParaRPr sz="900">
              <a:solidFill>
                <a:schemeClr val="dk1"/>
              </a:solidFill>
              <a:latin typeface="Inter"/>
              <a:ea typeface="Inter"/>
              <a:cs typeface="Inter"/>
              <a:sym typeface="Inter"/>
            </a:endParaRPr>
          </a:p>
        </p:txBody>
      </p:sp>
      <p:sp>
        <p:nvSpPr>
          <p:cNvPr id="495" name="Google Shape;495;p53"/>
          <p:cNvSpPr txBox="1"/>
          <p:nvPr/>
        </p:nvSpPr>
        <p:spPr>
          <a:xfrm>
            <a:off x="1302975" y="1440375"/>
            <a:ext cx="979200" cy="3015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Develop Cost Baselines (Team,Infra, etc..)</a:t>
            </a:r>
            <a:endParaRPr sz="900">
              <a:solidFill>
                <a:schemeClr val="dk1"/>
              </a:solidFill>
              <a:latin typeface="Inter"/>
              <a:ea typeface="Inter"/>
              <a:cs typeface="Inter"/>
              <a:sym typeface="Inter"/>
            </a:endParaRPr>
          </a:p>
        </p:txBody>
      </p:sp>
      <p:sp>
        <p:nvSpPr>
          <p:cNvPr id="496" name="Google Shape;496;p53"/>
          <p:cNvSpPr/>
          <p:nvPr/>
        </p:nvSpPr>
        <p:spPr>
          <a:xfrm>
            <a:off x="6177848" y="3457650"/>
            <a:ext cx="2079000" cy="366900"/>
          </a:xfrm>
          <a:prstGeom prst="homePlate">
            <a:avLst>
              <a:gd fmla="val 50000"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Outcomes</a:t>
            </a:r>
            <a:endParaRPr b="1" sz="900">
              <a:solidFill>
                <a:schemeClr val="lt1"/>
              </a:solidFill>
              <a:latin typeface="Inter"/>
              <a:ea typeface="Inter"/>
              <a:cs typeface="Inter"/>
              <a:sym typeface="Inter"/>
            </a:endParaRPr>
          </a:p>
        </p:txBody>
      </p:sp>
      <p:sp>
        <p:nvSpPr>
          <p:cNvPr id="497" name="Google Shape;497;p53"/>
          <p:cNvSpPr/>
          <p:nvPr/>
        </p:nvSpPr>
        <p:spPr>
          <a:xfrm>
            <a:off x="3969351" y="3457650"/>
            <a:ext cx="2407200" cy="366900"/>
          </a:xfrm>
          <a:prstGeom prst="homePlate">
            <a:avLst>
              <a:gd fmla="val 50000"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Simulate ROI</a:t>
            </a:r>
            <a:endParaRPr b="1" sz="900">
              <a:solidFill>
                <a:schemeClr val="lt1"/>
              </a:solidFill>
              <a:latin typeface="Inter"/>
              <a:ea typeface="Inter"/>
              <a:cs typeface="Inter"/>
              <a:sym typeface="Inter"/>
            </a:endParaRPr>
          </a:p>
        </p:txBody>
      </p:sp>
      <p:sp>
        <p:nvSpPr>
          <p:cNvPr id="498" name="Google Shape;498;p53"/>
          <p:cNvSpPr/>
          <p:nvPr/>
        </p:nvSpPr>
        <p:spPr>
          <a:xfrm>
            <a:off x="2059175" y="3457650"/>
            <a:ext cx="2121300" cy="366900"/>
          </a:xfrm>
          <a:prstGeom prst="homePlate">
            <a:avLst>
              <a:gd fmla="val 50000"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Cost Outlay</a:t>
            </a:r>
            <a:endParaRPr b="1" sz="900">
              <a:solidFill>
                <a:schemeClr val="lt1"/>
              </a:solidFill>
              <a:latin typeface="Inter"/>
              <a:ea typeface="Inter"/>
              <a:cs typeface="Inter"/>
              <a:sym typeface="Inter"/>
            </a:endParaRPr>
          </a:p>
        </p:txBody>
      </p:sp>
      <p:sp>
        <p:nvSpPr>
          <p:cNvPr id="499" name="Google Shape;499;p53"/>
          <p:cNvSpPr/>
          <p:nvPr/>
        </p:nvSpPr>
        <p:spPr>
          <a:xfrm>
            <a:off x="700825" y="3457650"/>
            <a:ext cx="1581300" cy="366900"/>
          </a:xfrm>
          <a:prstGeom prst="homePlate">
            <a:avLst>
              <a:gd fmla="val 50000"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Setup</a:t>
            </a:r>
            <a:endParaRPr b="1" sz="1100">
              <a:solidFill>
                <a:schemeClr val="lt1"/>
              </a:solidFill>
              <a:latin typeface="Inter"/>
              <a:ea typeface="Inter"/>
              <a:cs typeface="Inter"/>
              <a:sym typeface="Inter"/>
            </a:endParaRPr>
          </a:p>
        </p:txBody>
      </p:sp>
      <p:sp>
        <p:nvSpPr>
          <p:cNvPr id="490" name="Google Shape;490;p53"/>
          <p:cNvSpPr/>
          <p:nvPr/>
        </p:nvSpPr>
        <p:spPr>
          <a:xfrm>
            <a:off x="1476683" y="2183793"/>
            <a:ext cx="183000" cy="183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53"/>
          <p:cNvGrpSpPr/>
          <p:nvPr/>
        </p:nvGrpSpPr>
        <p:grpSpPr>
          <a:xfrm>
            <a:off x="1779591" y="2275148"/>
            <a:ext cx="1286501" cy="1220400"/>
            <a:chOff x="1569191" y="2265398"/>
            <a:chExt cx="1286501" cy="1220400"/>
          </a:xfrm>
        </p:grpSpPr>
        <p:sp>
          <p:nvSpPr>
            <p:cNvPr id="501" name="Google Shape;501;p53"/>
            <p:cNvSpPr/>
            <p:nvPr/>
          </p:nvSpPr>
          <p:spPr>
            <a:xfrm rot="-5400000">
              <a:off x="1635292" y="2265398"/>
              <a:ext cx="1220400" cy="1220400"/>
            </a:xfrm>
            <a:prstGeom prst="arc">
              <a:avLst>
                <a:gd fmla="val 17313112"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3"/>
            <p:cNvSpPr/>
            <p:nvPr/>
          </p:nvSpPr>
          <p:spPr>
            <a:xfrm>
              <a:off x="1569191" y="2566763"/>
              <a:ext cx="183000" cy="183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53"/>
          <p:cNvGrpSpPr/>
          <p:nvPr/>
        </p:nvGrpSpPr>
        <p:grpSpPr>
          <a:xfrm flipH="1" rot="10800000">
            <a:off x="1779591" y="1054798"/>
            <a:ext cx="1286501" cy="1220400"/>
            <a:chOff x="1569191" y="2265398"/>
            <a:chExt cx="1286501" cy="1220400"/>
          </a:xfrm>
        </p:grpSpPr>
        <p:sp>
          <p:nvSpPr>
            <p:cNvPr id="504" name="Google Shape;504;p53"/>
            <p:cNvSpPr/>
            <p:nvPr/>
          </p:nvSpPr>
          <p:spPr>
            <a:xfrm rot="-5400000">
              <a:off x="1635292" y="2265398"/>
              <a:ext cx="1220400" cy="1220400"/>
            </a:xfrm>
            <a:prstGeom prst="arc">
              <a:avLst>
                <a:gd fmla="val 17313112"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a:off x="1569191" y="2566763"/>
              <a:ext cx="183000" cy="183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53"/>
          <p:cNvSpPr/>
          <p:nvPr/>
        </p:nvSpPr>
        <p:spPr>
          <a:xfrm>
            <a:off x="4066520" y="1825883"/>
            <a:ext cx="904800" cy="9048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Calculate Savings / Workload</a:t>
            </a:r>
            <a:endParaRPr b="1" sz="900">
              <a:solidFill>
                <a:schemeClr val="lt1"/>
              </a:solidFill>
              <a:latin typeface="Inter"/>
              <a:ea typeface="Inter"/>
              <a:cs typeface="Inter"/>
              <a:sym typeface="Inter"/>
            </a:endParaRPr>
          </a:p>
        </p:txBody>
      </p:sp>
      <p:sp>
        <p:nvSpPr>
          <p:cNvPr id="491" name="Google Shape;491;p53"/>
          <p:cNvSpPr/>
          <p:nvPr/>
        </p:nvSpPr>
        <p:spPr>
          <a:xfrm>
            <a:off x="5336020" y="1812033"/>
            <a:ext cx="904800" cy="9048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Value Projections</a:t>
            </a:r>
            <a:endParaRPr b="1" sz="900">
              <a:solidFill>
                <a:schemeClr val="lt1"/>
              </a:solidFill>
              <a:latin typeface="Inter"/>
              <a:ea typeface="Inter"/>
              <a:cs typeface="Inter"/>
              <a:sym typeface="Inter"/>
            </a:endParaRPr>
          </a:p>
        </p:txBody>
      </p:sp>
      <p:sp>
        <p:nvSpPr>
          <p:cNvPr id="507" name="Google Shape;507;p53"/>
          <p:cNvSpPr/>
          <p:nvPr/>
        </p:nvSpPr>
        <p:spPr>
          <a:xfrm>
            <a:off x="3015099" y="1297100"/>
            <a:ext cx="455100" cy="4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Bitter"/>
                <a:ea typeface="Bitter"/>
                <a:cs typeface="Bitter"/>
                <a:sym typeface="Bitter"/>
              </a:rPr>
              <a:t>1</a:t>
            </a:r>
            <a:endParaRPr b="1" sz="1900">
              <a:solidFill>
                <a:schemeClr val="dk1"/>
              </a:solidFill>
              <a:latin typeface="Bitter"/>
              <a:ea typeface="Bitter"/>
              <a:cs typeface="Bitter"/>
              <a:sym typeface="Bitter"/>
            </a:endParaRPr>
          </a:p>
        </p:txBody>
      </p:sp>
      <p:sp>
        <p:nvSpPr>
          <p:cNvPr id="508" name="Google Shape;508;p53"/>
          <p:cNvSpPr/>
          <p:nvPr/>
        </p:nvSpPr>
        <p:spPr>
          <a:xfrm>
            <a:off x="4249236" y="1297100"/>
            <a:ext cx="455100" cy="4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Bitter"/>
                <a:ea typeface="Bitter"/>
                <a:cs typeface="Bitter"/>
                <a:sym typeface="Bitter"/>
              </a:rPr>
              <a:t>2</a:t>
            </a:r>
            <a:endParaRPr b="1" sz="1900">
              <a:solidFill>
                <a:schemeClr val="dk1"/>
              </a:solidFill>
              <a:latin typeface="Bitter"/>
              <a:ea typeface="Bitter"/>
              <a:cs typeface="Bitter"/>
              <a:sym typeface="Bitter"/>
            </a:endParaRPr>
          </a:p>
        </p:txBody>
      </p:sp>
      <p:sp>
        <p:nvSpPr>
          <p:cNvPr id="509" name="Google Shape;509;p53"/>
          <p:cNvSpPr/>
          <p:nvPr/>
        </p:nvSpPr>
        <p:spPr>
          <a:xfrm>
            <a:off x="5560874" y="1297100"/>
            <a:ext cx="455100" cy="4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Bitter"/>
                <a:ea typeface="Bitter"/>
                <a:cs typeface="Bitter"/>
                <a:sym typeface="Bitter"/>
              </a:rPr>
              <a:t>3</a:t>
            </a:r>
            <a:endParaRPr b="1" sz="1900">
              <a:solidFill>
                <a:schemeClr val="dk1"/>
              </a:solidFill>
              <a:latin typeface="Bitter"/>
              <a:ea typeface="Bitter"/>
              <a:cs typeface="Bitter"/>
              <a:sym typeface="Bitter"/>
            </a:endParaRPr>
          </a:p>
        </p:txBody>
      </p:sp>
      <p:cxnSp>
        <p:nvCxnSpPr>
          <p:cNvPr id="510" name="Google Shape;510;p53"/>
          <p:cNvCxnSpPr>
            <a:stCxn id="491" idx="6"/>
          </p:cNvCxnSpPr>
          <p:nvPr/>
        </p:nvCxnSpPr>
        <p:spPr>
          <a:xfrm flipH="1" rot="10800000">
            <a:off x="6240820" y="1815933"/>
            <a:ext cx="574500" cy="448500"/>
          </a:xfrm>
          <a:prstGeom prst="straightConnector1">
            <a:avLst/>
          </a:prstGeom>
          <a:noFill/>
          <a:ln cap="flat" cmpd="sng" w="9525">
            <a:solidFill>
              <a:schemeClr val="dk2"/>
            </a:solidFill>
            <a:prstDash val="solid"/>
            <a:round/>
            <a:headEnd len="med" w="med" type="none"/>
            <a:tailEnd len="med" w="med" type="triangle"/>
          </a:ln>
        </p:spPr>
      </p:cxnSp>
      <p:cxnSp>
        <p:nvCxnSpPr>
          <p:cNvPr id="511" name="Google Shape;511;p53"/>
          <p:cNvCxnSpPr>
            <a:stCxn id="491" idx="6"/>
            <a:endCxn id="512" idx="1"/>
          </p:cNvCxnSpPr>
          <p:nvPr/>
        </p:nvCxnSpPr>
        <p:spPr>
          <a:xfrm>
            <a:off x="6240820" y="2264433"/>
            <a:ext cx="576900" cy="596700"/>
          </a:xfrm>
          <a:prstGeom prst="straightConnector1">
            <a:avLst/>
          </a:prstGeom>
          <a:noFill/>
          <a:ln cap="flat" cmpd="sng" w="9525">
            <a:solidFill>
              <a:schemeClr val="dk2"/>
            </a:solidFill>
            <a:prstDash val="solid"/>
            <a:round/>
            <a:headEnd len="med" w="med" type="none"/>
            <a:tailEnd len="med" w="med" type="triangle"/>
          </a:ln>
        </p:spPr>
      </p:cxnSp>
      <p:sp>
        <p:nvSpPr>
          <p:cNvPr id="513" name="Google Shape;513;p53"/>
          <p:cNvSpPr/>
          <p:nvPr/>
        </p:nvSpPr>
        <p:spPr>
          <a:xfrm>
            <a:off x="6817875" y="1462000"/>
            <a:ext cx="1362900" cy="662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Value Summary Graphs</a:t>
            </a:r>
            <a:endParaRPr sz="1000">
              <a:solidFill>
                <a:schemeClr val="lt1"/>
              </a:solidFill>
              <a:latin typeface="Inter"/>
              <a:ea typeface="Inter"/>
              <a:cs typeface="Inter"/>
              <a:sym typeface="Inter"/>
            </a:endParaRPr>
          </a:p>
        </p:txBody>
      </p:sp>
      <p:sp>
        <p:nvSpPr>
          <p:cNvPr id="514" name="Google Shape;514;p53"/>
          <p:cNvSpPr/>
          <p:nvPr/>
        </p:nvSpPr>
        <p:spPr>
          <a:xfrm>
            <a:off x="6817875" y="2444225"/>
            <a:ext cx="1362900" cy="6624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Articulate with business outcomes</a:t>
            </a:r>
            <a:endParaRPr sz="1000">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4"/>
          <p:cNvSpPr/>
          <p:nvPr/>
        </p:nvSpPr>
        <p:spPr>
          <a:xfrm>
            <a:off x="4837200" y="1070775"/>
            <a:ext cx="3937800" cy="34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0" name="Google Shape;520;p54"/>
          <p:cNvSpPr/>
          <p:nvPr/>
        </p:nvSpPr>
        <p:spPr>
          <a:xfrm>
            <a:off x="593850" y="1070775"/>
            <a:ext cx="3937800" cy="34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1" name="Google Shape;521;p54"/>
          <p:cNvSpPr/>
          <p:nvPr/>
        </p:nvSpPr>
        <p:spPr>
          <a:xfrm>
            <a:off x="86400" y="164750"/>
            <a:ext cx="8019000" cy="85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4"/>
          <p:cNvSpPr txBox="1"/>
          <p:nvPr/>
        </p:nvSpPr>
        <p:spPr>
          <a:xfrm>
            <a:off x="4425125" y="4675250"/>
            <a:ext cx="36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23" name="Google Shape;523;p54"/>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2022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  Confidential </a:t>
            </a:r>
            <a:endParaRPr i="0" sz="600" u="none" cap="none" strike="noStrike">
              <a:solidFill>
                <a:srgbClr val="D9D9D9"/>
              </a:solidFill>
              <a:latin typeface="Inter"/>
              <a:ea typeface="Inter"/>
              <a:cs typeface="Inter"/>
              <a:sym typeface="Inter"/>
            </a:endParaRPr>
          </a:p>
        </p:txBody>
      </p:sp>
      <p:sp>
        <p:nvSpPr>
          <p:cNvPr id="524" name="Google Shape;524;p54"/>
          <p:cNvSpPr txBox="1"/>
          <p:nvPr>
            <p:ph idx="4294967295" type="title"/>
          </p:nvPr>
        </p:nvSpPr>
        <p:spPr>
          <a:xfrm>
            <a:off x="369000" y="365700"/>
            <a:ext cx="6063000" cy="4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Value Modeling Demo Use Case</a:t>
            </a:r>
            <a:endParaRPr sz="2400">
              <a:solidFill>
                <a:schemeClr val="accent1"/>
              </a:solidFill>
            </a:endParaRPr>
          </a:p>
        </p:txBody>
      </p:sp>
      <p:sp>
        <p:nvSpPr>
          <p:cNvPr id="525" name="Google Shape;525;p54"/>
          <p:cNvSpPr txBox="1"/>
          <p:nvPr/>
        </p:nvSpPr>
        <p:spPr>
          <a:xfrm>
            <a:off x="986450" y="1173800"/>
            <a:ext cx="35415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latin typeface="Inter"/>
                <a:ea typeface="Inter"/>
                <a:cs typeface="Inter"/>
                <a:sym typeface="Inter"/>
              </a:rPr>
              <a:t>Business Context: </a:t>
            </a:r>
            <a:r>
              <a:rPr lang="en" sz="1200">
                <a:latin typeface="Inter Light"/>
                <a:ea typeface="Inter Light"/>
                <a:cs typeface="Inter Light"/>
                <a:sym typeface="Inter Light"/>
              </a:rPr>
              <a:t>ABC corporation considering adopting microservice architecture to support their exponential  growth</a:t>
            </a:r>
            <a:endParaRPr sz="1200">
              <a:latin typeface="Inter Light"/>
              <a:ea typeface="Inter Light"/>
              <a:cs typeface="Inter Light"/>
              <a:sym typeface="Inter Light"/>
            </a:endParaRPr>
          </a:p>
          <a:p>
            <a:pPr indent="0" lvl="0" marL="0" rtl="0" algn="l">
              <a:spcBef>
                <a:spcPts val="0"/>
              </a:spcBef>
              <a:spcAft>
                <a:spcPts val="0"/>
              </a:spcAft>
              <a:buNone/>
            </a:pPr>
            <a:r>
              <a:t/>
            </a:r>
            <a:endParaRPr sz="1200">
              <a:latin typeface="Inter Light"/>
              <a:ea typeface="Inter Light"/>
              <a:cs typeface="Inter Light"/>
              <a:sym typeface="Inter Light"/>
            </a:endParaRPr>
          </a:p>
          <a:p>
            <a:pPr indent="0" lvl="0" marL="0" rtl="0" algn="l">
              <a:spcBef>
                <a:spcPts val="0"/>
              </a:spcBef>
              <a:spcAft>
                <a:spcPts val="0"/>
              </a:spcAft>
              <a:buNone/>
            </a:pPr>
            <a:r>
              <a:t/>
            </a:r>
            <a:endParaRPr sz="1200">
              <a:latin typeface="Inter Light"/>
              <a:ea typeface="Inter Light"/>
              <a:cs typeface="Inter Light"/>
              <a:sym typeface="Inter Light"/>
            </a:endParaRPr>
          </a:p>
          <a:p>
            <a:pPr indent="0" lvl="0" marL="0" rtl="0" algn="l">
              <a:spcBef>
                <a:spcPts val="0"/>
              </a:spcBef>
              <a:spcAft>
                <a:spcPts val="0"/>
              </a:spcAft>
              <a:buNone/>
            </a:pPr>
            <a:r>
              <a:rPr b="1" lang="en" sz="1200">
                <a:solidFill>
                  <a:schemeClr val="accent2"/>
                </a:solidFill>
                <a:latin typeface="Inter"/>
                <a:ea typeface="Inter"/>
                <a:cs typeface="Inter"/>
                <a:sym typeface="Inter"/>
              </a:rPr>
              <a:t>Problem Statement:</a:t>
            </a:r>
            <a:r>
              <a:rPr lang="en" sz="1200">
                <a:latin typeface="Inter Light"/>
                <a:ea typeface="Inter Light"/>
                <a:cs typeface="Inter Light"/>
                <a:sym typeface="Inter Light"/>
              </a:rPr>
              <a:t> Diverse implementations across product engineering teams. Some teams own their cloud infrastructure and others rely on OPs team</a:t>
            </a:r>
            <a:endParaRPr sz="1200">
              <a:latin typeface="Inter Light"/>
              <a:ea typeface="Inter Light"/>
              <a:cs typeface="Inter Light"/>
              <a:sym typeface="Inter Light"/>
            </a:endParaRPr>
          </a:p>
          <a:p>
            <a:pPr indent="0" lvl="0" marL="0" rtl="0" algn="l">
              <a:spcBef>
                <a:spcPts val="0"/>
              </a:spcBef>
              <a:spcAft>
                <a:spcPts val="0"/>
              </a:spcAft>
              <a:buNone/>
            </a:pPr>
            <a:r>
              <a:t/>
            </a:r>
            <a:endParaRPr sz="1200">
              <a:latin typeface="Inter Light"/>
              <a:ea typeface="Inter Light"/>
              <a:cs typeface="Inter Light"/>
              <a:sym typeface="Inter Light"/>
            </a:endParaRPr>
          </a:p>
          <a:p>
            <a:pPr indent="0" lvl="0" marL="0" rtl="0" algn="l">
              <a:spcBef>
                <a:spcPts val="0"/>
              </a:spcBef>
              <a:spcAft>
                <a:spcPts val="0"/>
              </a:spcAft>
              <a:buNone/>
            </a:pPr>
            <a:r>
              <a:rPr b="1" lang="en" sz="1200">
                <a:solidFill>
                  <a:schemeClr val="accent2"/>
                </a:solidFill>
                <a:latin typeface="Inter"/>
                <a:ea typeface="Inter"/>
                <a:cs typeface="Inter"/>
                <a:sym typeface="Inter"/>
              </a:rPr>
              <a:t>Opportunity:</a:t>
            </a:r>
            <a:r>
              <a:rPr lang="en" sz="1200">
                <a:latin typeface="Inter Light"/>
                <a:ea typeface="Inter Light"/>
                <a:cs typeface="Inter Light"/>
                <a:sym typeface="Inter Light"/>
              </a:rPr>
              <a:t> Building a container orchestration platform to help reduce the cognitive load abstract away the complexity</a:t>
            </a:r>
            <a:endParaRPr sz="1200">
              <a:latin typeface="Inter Light"/>
              <a:ea typeface="Inter Light"/>
              <a:cs typeface="Inter Light"/>
              <a:sym typeface="Inter Light"/>
            </a:endParaRPr>
          </a:p>
          <a:p>
            <a:pPr indent="0" lvl="0" marL="0" rtl="0" algn="l">
              <a:spcBef>
                <a:spcPts val="0"/>
              </a:spcBef>
              <a:spcAft>
                <a:spcPts val="0"/>
              </a:spcAft>
              <a:buNone/>
            </a:pPr>
            <a:r>
              <a:t/>
            </a:r>
            <a:endParaRPr sz="1200">
              <a:latin typeface="Inter Light"/>
              <a:ea typeface="Inter Light"/>
              <a:cs typeface="Inter Light"/>
              <a:sym typeface="Inter Light"/>
            </a:endParaRPr>
          </a:p>
          <a:p>
            <a:pPr indent="0" lvl="0" marL="0" rtl="0" algn="l">
              <a:spcBef>
                <a:spcPts val="0"/>
              </a:spcBef>
              <a:spcAft>
                <a:spcPts val="0"/>
              </a:spcAft>
              <a:buClr>
                <a:schemeClr val="dk1"/>
              </a:buClr>
              <a:buSzPts val="1100"/>
              <a:buFont typeface="Arial"/>
              <a:buNone/>
            </a:pPr>
            <a:r>
              <a:rPr b="1" lang="en" sz="1200">
                <a:solidFill>
                  <a:schemeClr val="accent2"/>
                </a:solidFill>
                <a:latin typeface="Inter"/>
                <a:ea typeface="Inter"/>
                <a:cs typeface="Inter"/>
                <a:sym typeface="Inter"/>
              </a:rPr>
              <a:t>Solution:</a:t>
            </a:r>
            <a:r>
              <a:rPr lang="en" sz="1200">
                <a:latin typeface="Inter Light"/>
                <a:ea typeface="Inter Light"/>
                <a:cs typeface="Inter Light"/>
                <a:sym typeface="Inter Light"/>
              </a:rPr>
              <a:t> Platform architecture chose AKS to be the base solution for the platform</a:t>
            </a:r>
            <a:endParaRPr sz="1200">
              <a:solidFill>
                <a:srgbClr val="202124"/>
              </a:solidFill>
              <a:highlight>
                <a:srgbClr val="FFFFFF"/>
              </a:highlight>
              <a:latin typeface="Inter Light"/>
              <a:ea typeface="Inter Light"/>
              <a:cs typeface="Inter Light"/>
              <a:sym typeface="Inter Light"/>
            </a:endParaRPr>
          </a:p>
        </p:txBody>
      </p:sp>
      <p:pic>
        <p:nvPicPr>
          <p:cNvPr id="526" name="Google Shape;526;p54"/>
          <p:cNvPicPr preferRelativeResize="0"/>
          <p:nvPr/>
        </p:nvPicPr>
        <p:blipFill>
          <a:blip r:embed="rId3">
            <a:alphaModFix/>
          </a:blip>
          <a:stretch>
            <a:fillRect/>
          </a:stretch>
        </p:blipFill>
        <p:spPr>
          <a:xfrm>
            <a:off x="757850" y="1236625"/>
            <a:ext cx="228600" cy="228600"/>
          </a:xfrm>
          <a:prstGeom prst="rect">
            <a:avLst/>
          </a:prstGeom>
          <a:noFill/>
          <a:ln>
            <a:noFill/>
          </a:ln>
        </p:spPr>
      </p:pic>
      <p:pic>
        <p:nvPicPr>
          <p:cNvPr id="527" name="Google Shape;527;p54"/>
          <p:cNvPicPr preferRelativeResize="0"/>
          <p:nvPr/>
        </p:nvPicPr>
        <p:blipFill>
          <a:blip r:embed="rId4">
            <a:alphaModFix/>
          </a:blip>
          <a:stretch>
            <a:fillRect/>
          </a:stretch>
        </p:blipFill>
        <p:spPr>
          <a:xfrm>
            <a:off x="757850" y="2171088"/>
            <a:ext cx="228600" cy="228600"/>
          </a:xfrm>
          <a:prstGeom prst="rect">
            <a:avLst/>
          </a:prstGeom>
          <a:noFill/>
          <a:ln>
            <a:noFill/>
          </a:ln>
        </p:spPr>
      </p:pic>
      <p:pic>
        <p:nvPicPr>
          <p:cNvPr id="528" name="Google Shape;528;p54"/>
          <p:cNvPicPr preferRelativeResize="0"/>
          <p:nvPr/>
        </p:nvPicPr>
        <p:blipFill>
          <a:blip r:embed="rId5">
            <a:alphaModFix/>
          </a:blip>
          <a:stretch>
            <a:fillRect/>
          </a:stretch>
        </p:blipFill>
        <p:spPr>
          <a:xfrm>
            <a:off x="5141525" y="1583413"/>
            <a:ext cx="228600" cy="228600"/>
          </a:xfrm>
          <a:prstGeom prst="rect">
            <a:avLst/>
          </a:prstGeom>
          <a:noFill/>
          <a:ln>
            <a:noFill/>
          </a:ln>
        </p:spPr>
      </p:pic>
      <p:pic>
        <p:nvPicPr>
          <p:cNvPr id="529" name="Google Shape;529;p54"/>
          <p:cNvPicPr preferRelativeResize="0"/>
          <p:nvPr/>
        </p:nvPicPr>
        <p:blipFill>
          <a:blip r:embed="rId6">
            <a:alphaModFix/>
          </a:blip>
          <a:stretch>
            <a:fillRect/>
          </a:stretch>
        </p:blipFill>
        <p:spPr>
          <a:xfrm>
            <a:off x="757850" y="3105575"/>
            <a:ext cx="228600" cy="228600"/>
          </a:xfrm>
          <a:prstGeom prst="rect">
            <a:avLst/>
          </a:prstGeom>
          <a:noFill/>
          <a:ln>
            <a:noFill/>
          </a:ln>
        </p:spPr>
      </p:pic>
      <p:pic>
        <p:nvPicPr>
          <p:cNvPr id="530" name="Google Shape;530;p54"/>
          <p:cNvPicPr preferRelativeResize="0"/>
          <p:nvPr/>
        </p:nvPicPr>
        <p:blipFill>
          <a:blip r:embed="rId7">
            <a:alphaModFix/>
          </a:blip>
          <a:stretch>
            <a:fillRect/>
          </a:stretch>
        </p:blipFill>
        <p:spPr>
          <a:xfrm>
            <a:off x="757850" y="3871313"/>
            <a:ext cx="228600" cy="228600"/>
          </a:xfrm>
          <a:prstGeom prst="rect">
            <a:avLst/>
          </a:prstGeom>
          <a:noFill/>
          <a:ln>
            <a:noFill/>
          </a:ln>
        </p:spPr>
      </p:pic>
      <p:pic>
        <p:nvPicPr>
          <p:cNvPr id="531" name="Google Shape;531;p54"/>
          <p:cNvPicPr preferRelativeResize="0"/>
          <p:nvPr/>
        </p:nvPicPr>
        <p:blipFill>
          <a:blip r:embed="rId8">
            <a:alphaModFix/>
          </a:blip>
          <a:stretch>
            <a:fillRect/>
          </a:stretch>
        </p:blipFill>
        <p:spPr>
          <a:xfrm>
            <a:off x="5141525" y="2629538"/>
            <a:ext cx="228600" cy="228600"/>
          </a:xfrm>
          <a:prstGeom prst="rect">
            <a:avLst/>
          </a:prstGeom>
          <a:noFill/>
          <a:ln>
            <a:noFill/>
          </a:ln>
        </p:spPr>
      </p:pic>
      <p:sp>
        <p:nvSpPr>
          <p:cNvPr id="532" name="Google Shape;532;p54"/>
          <p:cNvSpPr txBox="1"/>
          <p:nvPr/>
        </p:nvSpPr>
        <p:spPr>
          <a:xfrm>
            <a:off x="5370125" y="1118775"/>
            <a:ext cx="31263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202124"/>
              </a:solidFill>
              <a:highlight>
                <a:srgbClr val="FFFFFF"/>
              </a:highlight>
              <a:latin typeface="Inter"/>
              <a:ea typeface="Inter"/>
              <a:cs typeface="Inter"/>
              <a:sym typeface="Inter"/>
            </a:endParaRPr>
          </a:p>
          <a:p>
            <a:pPr indent="0" lvl="0" marL="0" rtl="0" algn="l">
              <a:spcBef>
                <a:spcPts val="0"/>
              </a:spcBef>
              <a:spcAft>
                <a:spcPts val="0"/>
              </a:spcAft>
              <a:buNone/>
            </a:pPr>
            <a:r>
              <a:t/>
            </a:r>
            <a:endParaRPr sz="1200">
              <a:solidFill>
                <a:srgbClr val="202124"/>
              </a:solidFill>
              <a:highlight>
                <a:srgbClr val="FFFFFF"/>
              </a:highlight>
              <a:latin typeface="Inter"/>
              <a:ea typeface="Inter"/>
              <a:cs typeface="Inter"/>
              <a:sym typeface="Inter"/>
            </a:endParaRPr>
          </a:p>
          <a:p>
            <a:pPr indent="0" lvl="0" marL="0" rtl="0" algn="l">
              <a:spcBef>
                <a:spcPts val="0"/>
              </a:spcBef>
              <a:spcAft>
                <a:spcPts val="0"/>
              </a:spcAft>
              <a:buNone/>
            </a:pPr>
            <a:r>
              <a:rPr b="1" lang="en" sz="1200">
                <a:solidFill>
                  <a:schemeClr val="accent2"/>
                </a:solidFill>
                <a:latin typeface="Inter"/>
                <a:ea typeface="Inter"/>
                <a:cs typeface="Inter"/>
                <a:sym typeface="Inter"/>
              </a:rPr>
              <a:t>Investment</a:t>
            </a:r>
            <a:r>
              <a:rPr lang="en" sz="1200">
                <a:latin typeface="Inter Light"/>
                <a:ea typeface="Inter Light"/>
                <a:cs typeface="Inter Light"/>
                <a:sym typeface="Inter Light"/>
              </a:rPr>
              <a:t> range: $1 to $3M</a:t>
            </a:r>
            <a:endParaRPr sz="1200">
              <a:latin typeface="Inter Light"/>
              <a:ea typeface="Inter Light"/>
              <a:cs typeface="Inter Light"/>
              <a:sym typeface="Inter Light"/>
            </a:endParaRPr>
          </a:p>
          <a:p>
            <a:pPr indent="0" lvl="0" marL="0" rtl="0" algn="l">
              <a:spcBef>
                <a:spcPts val="0"/>
              </a:spcBef>
              <a:spcAft>
                <a:spcPts val="0"/>
              </a:spcAft>
              <a:buNone/>
            </a:pPr>
            <a:r>
              <a:t/>
            </a:r>
            <a:endParaRPr sz="1200">
              <a:latin typeface="Inter Light"/>
              <a:ea typeface="Inter Light"/>
              <a:cs typeface="Inter Light"/>
              <a:sym typeface="Inter Light"/>
            </a:endParaRPr>
          </a:p>
          <a:p>
            <a:pPr indent="0" lvl="0" marL="0" rtl="0" algn="l">
              <a:spcBef>
                <a:spcPts val="0"/>
              </a:spcBef>
              <a:spcAft>
                <a:spcPts val="0"/>
              </a:spcAft>
              <a:buNone/>
            </a:pPr>
            <a:r>
              <a:rPr b="1" lang="en" sz="1200">
                <a:solidFill>
                  <a:schemeClr val="accent2"/>
                </a:solidFill>
                <a:latin typeface="Inter"/>
                <a:ea typeface="Inter"/>
                <a:cs typeface="Inter"/>
                <a:sym typeface="Inter"/>
              </a:rPr>
              <a:t>Value</a:t>
            </a:r>
            <a:r>
              <a:rPr lang="en" sz="1200">
                <a:latin typeface="Inter Light"/>
                <a:ea typeface="Inter Light"/>
                <a:cs typeface="Inter Light"/>
                <a:sym typeface="Inter Light"/>
              </a:rPr>
              <a:t> expected:     $5 to $10M</a:t>
            </a:r>
            <a:endParaRPr sz="1200">
              <a:latin typeface="Inter Light"/>
              <a:ea typeface="Inter Light"/>
              <a:cs typeface="Inter Light"/>
              <a:sym typeface="Inter Light"/>
            </a:endParaRPr>
          </a:p>
          <a:p>
            <a:pPr indent="0" lvl="0" marL="0" rtl="0" algn="l">
              <a:spcBef>
                <a:spcPts val="0"/>
              </a:spcBef>
              <a:spcAft>
                <a:spcPts val="0"/>
              </a:spcAft>
              <a:buNone/>
            </a:pPr>
            <a:r>
              <a:t/>
            </a:r>
            <a:endParaRPr sz="1200">
              <a:latin typeface="Inter Light"/>
              <a:ea typeface="Inter Light"/>
              <a:cs typeface="Inter Light"/>
              <a:sym typeface="Inter Light"/>
            </a:endParaRPr>
          </a:p>
          <a:p>
            <a:pPr indent="0" lvl="0" marL="0" rtl="0" algn="l">
              <a:spcBef>
                <a:spcPts val="0"/>
              </a:spcBef>
              <a:spcAft>
                <a:spcPts val="0"/>
              </a:spcAft>
              <a:buNone/>
            </a:pPr>
            <a:r>
              <a:t/>
            </a:r>
            <a:endParaRPr sz="1200">
              <a:latin typeface="Inter Light"/>
              <a:ea typeface="Inter Light"/>
              <a:cs typeface="Inter Light"/>
              <a:sym typeface="Inter Light"/>
            </a:endParaRPr>
          </a:p>
          <a:p>
            <a:pPr indent="0" lvl="0" marL="0" rtl="0" algn="l">
              <a:spcBef>
                <a:spcPts val="0"/>
              </a:spcBef>
              <a:spcAft>
                <a:spcPts val="0"/>
              </a:spcAft>
              <a:buNone/>
            </a:pPr>
            <a:r>
              <a:t/>
            </a:r>
            <a:endParaRPr sz="1200">
              <a:latin typeface="Inter Light"/>
              <a:ea typeface="Inter Light"/>
              <a:cs typeface="Inter Light"/>
              <a:sym typeface="Inter Light"/>
            </a:endParaRPr>
          </a:p>
          <a:p>
            <a:pPr indent="0" lvl="0" marL="0" rtl="0" algn="l">
              <a:spcBef>
                <a:spcPts val="0"/>
              </a:spcBef>
              <a:spcAft>
                <a:spcPts val="0"/>
              </a:spcAft>
              <a:buNone/>
            </a:pPr>
            <a:r>
              <a:rPr b="1" lang="en" sz="1200">
                <a:solidFill>
                  <a:schemeClr val="accent2"/>
                </a:solidFill>
                <a:latin typeface="Inter"/>
                <a:ea typeface="Inter"/>
                <a:cs typeface="Inter"/>
                <a:sym typeface="Inter"/>
              </a:rPr>
              <a:t>Pre-requisites:</a:t>
            </a:r>
            <a:endParaRPr b="1" sz="1200">
              <a:solidFill>
                <a:schemeClr val="accent2"/>
              </a:solidFill>
              <a:latin typeface="Inter"/>
              <a:ea typeface="Inter"/>
              <a:cs typeface="Inter"/>
              <a:sym typeface="Inter"/>
            </a:endParaRPr>
          </a:p>
          <a:p>
            <a:pPr indent="0" lvl="0" marL="0" rtl="0" algn="l">
              <a:spcBef>
                <a:spcPts val="0"/>
              </a:spcBef>
              <a:spcAft>
                <a:spcPts val="0"/>
              </a:spcAft>
              <a:buNone/>
            </a:pPr>
            <a:r>
              <a:t/>
            </a:r>
            <a:endParaRPr sz="1200">
              <a:latin typeface="Inter Light"/>
              <a:ea typeface="Inter Light"/>
              <a:cs typeface="Inter Light"/>
              <a:sym typeface="Inter Light"/>
            </a:endParaRPr>
          </a:p>
          <a:p>
            <a:pPr indent="-304800" lvl="0" marL="457200" rtl="0" algn="l">
              <a:spcBef>
                <a:spcPts val="0"/>
              </a:spcBef>
              <a:spcAft>
                <a:spcPts val="0"/>
              </a:spcAft>
              <a:buSzPts val="1200"/>
              <a:buFont typeface="Inter Light"/>
              <a:buAutoNum type="arabicPeriod"/>
            </a:pPr>
            <a:r>
              <a:rPr lang="en" sz="1200">
                <a:latin typeface="Inter Light"/>
                <a:ea typeface="Inter Light"/>
                <a:cs typeface="Inter Light"/>
                <a:sym typeface="Inter Light"/>
              </a:rPr>
              <a:t>Proposed Team size required</a:t>
            </a:r>
            <a:endParaRPr sz="1200">
              <a:latin typeface="Inter Light"/>
              <a:ea typeface="Inter Light"/>
              <a:cs typeface="Inter Light"/>
              <a:sym typeface="Inter Light"/>
            </a:endParaRPr>
          </a:p>
          <a:p>
            <a:pPr indent="-304800" lvl="0" marL="457200" rtl="0" algn="l">
              <a:spcBef>
                <a:spcPts val="0"/>
              </a:spcBef>
              <a:spcAft>
                <a:spcPts val="0"/>
              </a:spcAft>
              <a:buSzPts val="1200"/>
              <a:buFont typeface="Inter Light"/>
              <a:buAutoNum type="arabicPeriod"/>
            </a:pPr>
            <a:r>
              <a:rPr lang="en" sz="1200">
                <a:latin typeface="Inter Light"/>
                <a:ea typeface="Inter Light"/>
                <a:cs typeface="Inter Light"/>
                <a:sym typeface="Inter Light"/>
              </a:rPr>
              <a:t>Infra and licencing needs</a:t>
            </a:r>
            <a:endParaRPr sz="1200">
              <a:latin typeface="Inter Light"/>
              <a:ea typeface="Inter Light"/>
              <a:cs typeface="Inter Light"/>
              <a:sym typeface="Inter Light"/>
            </a:endParaRPr>
          </a:p>
          <a:p>
            <a:pPr indent="-304800" lvl="0" marL="457200" rtl="0" algn="l">
              <a:spcBef>
                <a:spcPts val="0"/>
              </a:spcBef>
              <a:spcAft>
                <a:spcPts val="0"/>
              </a:spcAft>
              <a:buSzPts val="1200"/>
              <a:buFont typeface="Inter Light"/>
              <a:buAutoNum type="arabicPeriod"/>
            </a:pPr>
            <a:r>
              <a:rPr lang="en" sz="1200">
                <a:latin typeface="Inter Light"/>
                <a:ea typeface="Inter Light"/>
                <a:cs typeface="Inter Light"/>
                <a:sym typeface="Inter Light"/>
              </a:rPr>
              <a:t>Measurement criteria</a:t>
            </a:r>
            <a:endParaRPr sz="1200">
              <a:latin typeface="Inter Light"/>
              <a:ea typeface="Inter Light"/>
              <a:cs typeface="Inter Light"/>
              <a:sym typeface="Inter Light"/>
            </a:endParaRPr>
          </a:p>
          <a:p>
            <a:pPr indent="-304800" lvl="0" marL="457200" rtl="0" algn="l">
              <a:spcBef>
                <a:spcPts val="0"/>
              </a:spcBef>
              <a:spcAft>
                <a:spcPts val="0"/>
              </a:spcAft>
              <a:buSzPts val="1200"/>
              <a:buFont typeface="Inter Light"/>
              <a:buAutoNum type="arabicPeriod"/>
            </a:pPr>
            <a:r>
              <a:rPr lang="en" sz="1200">
                <a:latin typeface="Inter Light"/>
                <a:ea typeface="Inter Light"/>
                <a:cs typeface="Inter Light"/>
                <a:sym typeface="Inter Light"/>
              </a:rPr>
              <a:t>Timeline for realizing the value</a:t>
            </a:r>
            <a:endParaRPr sz="1200">
              <a:latin typeface="Inter Light"/>
              <a:ea typeface="Inter Light"/>
              <a:cs typeface="Inter Light"/>
              <a:sym typeface="Inter Light"/>
            </a:endParaRPr>
          </a:p>
          <a:p>
            <a:pPr indent="-304800" lvl="0" marL="457200" rtl="0" algn="l">
              <a:spcBef>
                <a:spcPts val="0"/>
              </a:spcBef>
              <a:spcAft>
                <a:spcPts val="0"/>
              </a:spcAft>
              <a:buSzPts val="1200"/>
              <a:buFont typeface="Inter Light"/>
              <a:buAutoNum type="arabicPeriod"/>
            </a:pPr>
            <a:r>
              <a:rPr lang="en" sz="1200">
                <a:latin typeface="Inter Light"/>
                <a:ea typeface="Inter Light"/>
                <a:cs typeface="Inter Light"/>
                <a:sym typeface="Inter Light"/>
              </a:rPr>
              <a:t>Required cost data</a:t>
            </a:r>
            <a:endParaRPr sz="1200">
              <a:solidFill>
                <a:srgbClr val="202124"/>
              </a:solidFill>
              <a:highlight>
                <a:srgbClr val="FFFFFF"/>
              </a:highlight>
              <a:latin typeface="Inter Light"/>
              <a:ea typeface="Inter Light"/>
              <a:cs typeface="Inter Light"/>
              <a:sym typeface="Inter Light"/>
            </a:endParaRPr>
          </a:p>
          <a:p>
            <a:pPr indent="0" lvl="0" marL="0" rtl="0" algn="l">
              <a:spcBef>
                <a:spcPts val="0"/>
              </a:spcBef>
              <a:spcAft>
                <a:spcPts val="0"/>
              </a:spcAft>
              <a:buNone/>
            </a:pPr>
            <a:r>
              <a:t/>
            </a:r>
            <a:endParaRPr sz="1200">
              <a:solidFill>
                <a:srgbClr val="202124"/>
              </a:solidFill>
              <a:highlight>
                <a:srgbClr val="FFFFFF"/>
              </a:highlight>
              <a:latin typeface="Inter"/>
              <a:ea typeface="Inter"/>
              <a:cs typeface="Inter"/>
              <a:sym typeface="Inter"/>
            </a:endParaRPr>
          </a:p>
        </p:txBody>
      </p:sp>
      <p:pic>
        <p:nvPicPr>
          <p:cNvPr id="533" name="Google Shape;533;p54"/>
          <p:cNvPicPr preferRelativeResize="0"/>
          <p:nvPr/>
        </p:nvPicPr>
        <p:blipFill>
          <a:blip r:embed="rId9">
            <a:alphaModFix/>
          </a:blip>
          <a:stretch>
            <a:fillRect/>
          </a:stretch>
        </p:blipFill>
        <p:spPr>
          <a:xfrm>
            <a:off x="5141525" y="1913550"/>
            <a:ext cx="228600" cy="22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5"/>
          <p:cNvSpPr/>
          <p:nvPr/>
        </p:nvSpPr>
        <p:spPr>
          <a:xfrm>
            <a:off x="86400" y="164750"/>
            <a:ext cx="8019000" cy="85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5"/>
          <p:cNvSpPr txBox="1"/>
          <p:nvPr/>
        </p:nvSpPr>
        <p:spPr>
          <a:xfrm>
            <a:off x="4425125" y="4675250"/>
            <a:ext cx="36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40" name="Google Shape;540;p55"/>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2022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  Confidential </a:t>
            </a:r>
            <a:endParaRPr i="0" sz="600" u="none" cap="none" strike="noStrike">
              <a:solidFill>
                <a:srgbClr val="D9D9D9"/>
              </a:solidFill>
              <a:latin typeface="Inter"/>
              <a:ea typeface="Inter"/>
              <a:cs typeface="Inter"/>
              <a:sym typeface="Inter"/>
            </a:endParaRPr>
          </a:p>
        </p:txBody>
      </p:sp>
      <p:sp>
        <p:nvSpPr>
          <p:cNvPr id="541" name="Google Shape;541;p55"/>
          <p:cNvSpPr txBox="1"/>
          <p:nvPr>
            <p:ph idx="4294967295" type="title"/>
          </p:nvPr>
        </p:nvSpPr>
        <p:spPr>
          <a:xfrm>
            <a:off x="369000" y="365700"/>
            <a:ext cx="6063000" cy="4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Step # 1</a:t>
            </a:r>
            <a:r>
              <a:rPr lang="en" sz="2400">
                <a:solidFill>
                  <a:schemeClr val="accent1"/>
                </a:solidFill>
              </a:rPr>
              <a:t> </a:t>
            </a:r>
            <a:r>
              <a:rPr lang="en" sz="2400">
                <a:solidFill>
                  <a:schemeClr val="accent1"/>
                </a:solidFill>
              </a:rPr>
              <a:t>- Calculate Build Cost</a:t>
            </a:r>
            <a:endParaRPr sz="2400">
              <a:solidFill>
                <a:schemeClr val="accent1"/>
              </a:solidFill>
            </a:endParaRPr>
          </a:p>
        </p:txBody>
      </p:sp>
      <p:pic>
        <p:nvPicPr>
          <p:cNvPr id="542" name="Google Shape;542;p55"/>
          <p:cNvPicPr preferRelativeResize="0"/>
          <p:nvPr/>
        </p:nvPicPr>
        <p:blipFill>
          <a:blip r:embed="rId3">
            <a:alphaModFix/>
          </a:blip>
          <a:stretch>
            <a:fillRect/>
          </a:stretch>
        </p:blipFill>
        <p:spPr>
          <a:xfrm>
            <a:off x="212275" y="1792300"/>
            <a:ext cx="8719448" cy="23984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6"/>
          <p:cNvSpPr/>
          <p:nvPr/>
        </p:nvSpPr>
        <p:spPr>
          <a:xfrm>
            <a:off x="86400" y="164750"/>
            <a:ext cx="8019000" cy="85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6"/>
          <p:cNvSpPr txBox="1"/>
          <p:nvPr/>
        </p:nvSpPr>
        <p:spPr>
          <a:xfrm>
            <a:off x="4425125" y="4675250"/>
            <a:ext cx="36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49" name="Google Shape;549;p56"/>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2022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  Confidential </a:t>
            </a:r>
            <a:endParaRPr i="0" sz="600" u="none" cap="none" strike="noStrike">
              <a:solidFill>
                <a:srgbClr val="D9D9D9"/>
              </a:solidFill>
              <a:latin typeface="Inter"/>
              <a:ea typeface="Inter"/>
              <a:cs typeface="Inter"/>
              <a:sym typeface="Inter"/>
            </a:endParaRPr>
          </a:p>
        </p:txBody>
      </p:sp>
      <p:sp>
        <p:nvSpPr>
          <p:cNvPr id="550" name="Google Shape;550;p56"/>
          <p:cNvSpPr txBox="1"/>
          <p:nvPr>
            <p:ph idx="4294967295" type="title"/>
          </p:nvPr>
        </p:nvSpPr>
        <p:spPr>
          <a:xfrm>
            <a:off x="369000" y="365700"/>
            <a:ext cx="6502200" cy="4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Step # 2</a:t>
            </a:r>
            <a:r>
              <a:rPr lang="en" sz="2400">
                <a:solidFill>
                  <a:schemeClr val="accent1"/>
                </a:solidFill>
              </a:rPr>
              <a:t> </a:t>
            </a:r>
            <a:r>
              <a:rPr lang="en" sz="2400">
                <a:solidFill>
                  <a:schemeClr val="accent1"/>
                </a:solidFill>
              </a:rPr>
              <a:t>- Calculate Savings Per Workload</a:t>
            </a:r>
            <a:endParaRPr sz="2400">
              <a:solidFill>
                <a:schemeClr val="accent1"/>
              </a:solidFill>
            </a:endParaRPr>
          </a:p>
        </p:txBody>
      </p:sp>
      <p:pic>
        <p:nvPicPr>
          <p:cNvPr id="551" name="Google Shape;551;p56"/>
          <p:cNvPicPr preferRelativeResize="0"/>
          <p:nvPr/>
        </p:nvPicPr>
        <p:blipFill>
          <a:blip r:embed="rId3">
            <a:alphaModFix/>
          </a:blip>
          <a:stretch>
            <a:fillRect/>
          </a:stretch>
        </p:blipFill>
        <p:spPr>
          <a:xfrm>
            <a:off x="598500" y="1087013"/>
            <a:ext cx="7506900" cy="3351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7"/>
          <p:cNvSpPr/>
          <p:nvPr/>
        </p:nvSpPr>
        <p:spPr>
          <a:xfrm>
            <a:off x="86400" y="164750"/>
            <a:ext cx="8019000" cy="85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7"/>
          <p:cNvSpPr txBox="1"/>
          <p:nvPr/>
        </p:nvSpPr>
        <p:spPr>
          <a:xfrm>
            <a:off x="6590450" y="4161550"/>
            <a:ext cx="178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Inter"/>
                <a:ea typeface="Inter"/>
                <a:cs typeface="Inter"/>
                <a:sym typeface="Inter"/>
              </a:rPr>
              <a:t>Varies based on the product,</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Ex. criteria:</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Number of workloads/services</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Percentage of adoption</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Number of pipelines/dashboards</a:t>
            </a:r>
            <a:endParaRPr/>
          </a:p>
        </p:txBody>
      </p:sp>
      <p:sp>
        <p:nvSpPr>
          <p:cNvPr id="558" name="Google Shape;558;p57"/>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2022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  Confidential </a:t>
            </a:r>
            <a:endParaRPr i="0" sz="600" u="none" cap="none" strike="noStrike">
              <a:solidFill>
                <a:srgbClr val="D9D9D9"/>
              </a:solidFill>
              <a:latin typeface="Inter"/>
              <a:ea typeface="Inter"/>
              <a:cs typeface="Inter"/>
              <a:sym typeface="Inter"/>
            </a:endParaRPr>
          </a:p>
        </p:txBody>
      </p:sp>
      <p:sp>
        <p:nvSpPr>
          <p:cNvPr id="559" name="Google Shape;559;p57"/>
          <p:cNvSpPr txBox="1"/>
          <p:nvPr>
            <p:ph idx="4294967295" type="title"/>
          </p:nvPr>
        </p:nvSpPr>
        <p:spPr>
          <a:xfrm>
            <a:off x="369000" y="365700"/>
            <a:ext cx="6502200" cy="4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Step # 3</a:t>
            </a:r>
            <a:r>
              <a:rPr lang="en" sz="2400">
                <a:solidFill>
                  <a:schemeClr val="accent1"/>
                </a:solidFill>
              </a:rPr>
              <a:t> </a:t>
            </a:r>
            <a:r>
              <a:rPr lang="en" sz="2400">
                <a:solidFill>
                  <a:schemeClr val="accent1"/>
                </a:solidFill>
              </a:rPr>
              <a:t>- Projected Value -</a:t>
            </a:r>
            <a:r>
              <a:rPr lang="en" sz="2400">
                <a:solidFill>
                  <a:schemeClr val="accent1"/>
                </a:solidFill>
              </a:rPr>
              <a:t> Year 1</a:t>
            </a:r>
            <a:endParaRPr sz="2400">
              <a:solidFill>
                <a:schemeClr val="accent1"/>
              </a:solidFill>
            </a:endParaRPr>
          </a:p>
        </p:txBody>
      </p:sp>
      <p:sp>
        <p:nvSpPr>
          <p:cNvPr id="560" name="Google Shape;560;p57"/>
          <p:cNvSpPr txBox="1"/>
          <p:nvPr/>
        </p:nvSpPr>
        <p:spPr>
          <a:xfrm>
            <a:off x="574300" y="416155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Inter"/>
                <a:ea typeface="Inter"/>
                <a:cs typeface="Inter"/>
                <a:sym typeface="Inter"/>
              </a:rPr>
              <a:t>Assumptions:</a:t>
            </a:r>
            <a:endParaRPr b="1"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Starts with PILOT phase and ramp up with Early adaptors and General Availability. Given the capability will mature over time, value will be incrementally higher as the capability matures. Used 50% for Year 1, 75% Year 2 and 100% for Year 3</a:t>
            </a:r>
            <a:endParaRPr/>
          </a:p>
        </p:txBody>
      </p:sp>
      <p:sp>
        <p:nvSpPr>
          <p:cNvPr id="561" name="Google Shape;561;p57"/>
          <p:cNvSpPr txBox="1"/>
          <p:nvPr/>
        </p:nvSpPr>
        <p:spPr>
          <a:xfrm>
            <a:off x="3922700" y="42235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Inter"/>
                <a:ea typeface="Inter"/>
                <a:cs typeface="Inter"/>
                <a:sym typeface="Inter"/>
              </a:rPr>
              <a:t>Criteria/Measure:</a:t>
            </a:r>
            <a:endParaRPr b="1"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Number of workloads deployed</a:t>
            </a:r>
            <a:endParaRPr/>
          </a:p>
        </p:txBody>
      </p:sp>
      <p:pic>
        <p:nvPicPr>
          <p:cNvPr id="562" name="Google Shape;562;p57"/>
          <p:cNvPicPr preferRelativeResize="0"/>
          <p:nvPr/>
        </p:nvPicPr>
        <p:blipFill>
          <a:blip r:embed="rId3">
            <a:alphaModFix/>
          </a:blip>
          <a:stretch>
            <a:fillRect/>
          </a:stretch>
        </p:blipFill>
        <p:spPr>
          <a:xfrm>
            <a:off x="152400" y="861125"/>
            <a:ext cx="8839200" cy="240288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8"/>
          <p:cNvSpPr/>
          <p:nvPr/>
        </p:nvSpPr>
        <p:spPr>
          <a:xfrm>
            <a:off x="86400" y="164750"/>
            <a:ext cx="8019000" cy="85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8"/>
          <p:cNvSpPr txBox="1"/>
          <p:nvPr>
            <p:ph idx="4294967295" type="title"/>
          </p:nvPr>
        </p:nvSpPr>
        <p:spPr>
          <a:xfrm>
            <a:off x="369000" y="365700"/>
            <a:ext cx="6502200" cy="4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Step # 3</a:t>
            </a:r>
            <a:r>
              <a:rPr lang="en" sz="2400">
                <a:solidFill>
                  <a:schemeClr val="accent1"/>
                </a:solidFill>
              </a:rPr>
              <a:t> </a:t>
            </a:r>
            <a:r>
              <a:rPr lang="en" sz="2400">
                <a:solidFill>
                  <a:schemeClr val="accent1"/>
                </a:solidFill>
              </a:rPr>
              <a:t>- Track Realized Value</a:t>
            </a:r>
            <a:endParaRPr sz="2400">
              <a:solidFill>
                <a:schemeClr val="accent1"/>
              </a:solidFill>
            </a:endParaRPr>
          </a:p>
        </p:txBody>
      </p:sp>
      <p:pic>
        <p:nvPicPr>
          <p:cNvPr id="569" name="Google Shape;569;p58"/>
          <p:cNvPicPr preferRelativeResize="0"/>
          <p:nvPr/>
        </p:nvPicPr>
        <p:blipFill>
          <a:blip r:embed="rId3">
            <a:alphaModFix/>
          </a:blip>
          <a:stretch>
            <a:fillRect/>
          </a:stretch>
        </p:blipFill>
        <p:spPr>
          <a:xfrm>
            <a:off x="193225" y="1739075"/>
            <a:ext cx="8581775" cy="144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pSp>
        <p:nvGrpSpPr>
          <p:cNvPr id="206" name="Google Shape;206;p41"/>
          <p:cNvGrpSpPr/>
          <p:nvPr/>
        </p:nvGrpSpPr>
        <p:grpSpPr>
          <a:xfrm>
            <a:off x="425761" y="1402219"/>
            <a:ext cx="8341511" cy="2969666"/>
            <a:chOff x="843950" y="1677775"/>
            <a:chExt cx="6011900" cy="2140300"/>
          </a:xfrm>
        </p:grpSpPr>
        <p:sp>
          <p:nvSpPr>
            <p:cNvPr id="207" name="Google Shape;207;p41"/>
            <p:cNvSpPr/>
            <p:nvPr/>
          </p:nvSpPr>
          <p:spPr>
            <a:xfrm>
              <a:off x="843950" y="1677775"/>
              <a:ext cx="5798225" cy="2140300"/>
            </a:xfrm>
            <a:custGeom>
              <a:rect b="b" l="l" r="r" t="t"/>
              <a:pathLst>
                <a:path extrusionOk="0" h="85612" w="231929">
                  <a:moveTo>
                    <a:pt x="153178" y="0"/>
                  </a:moveTo>
                  <a:cubicBezTo>
                    <a:pt x="146793" y="0"/>
                    <a:pt x="141577" y="5196"/>
                    <a:pt x="141577" y="11601"/>
                  </a:cubicBezTo>
                  <a:lnTo>
                    <a:pt x="141577" y="60148"/>
                  </a:lnTo>
                  <a:cubicBezTo>
                    <a:pt x="141577" y="66296"/>
                    <a:pt x="136579" y="71274"/>
                    <a:pt x="130452" y="71274"/>
                  </a:cubicBezTo>
                  <a:lnTo>
                    <a:pt x="117799" y="71274"/>
                  </a:lnTo>
                  <a:cubicBezTo>
                    <a:pt x="111651" y="71274"/>
                    <a:pt x="106674" y="66276"/>
                    <a:pt x="106674" y="60148"/>
                  </a:cubicBezTo>
                  <a:lnTo>
                    <a:pt x="106674" y="28894"/>
                  </a:lnTo>
                  <a:cubicBezTo>
                    <a:pt x="106674" y="22489"/>
                    <a:pt x="101478" y="17293"/>
                    <a:pt x="95072" y="17293"/>
                  </a:cubicBezTo>
                  <a:lnTo>
                    <a:pt x="82400" y="17293"/>
                  </a:lnTo>
                  <a:cubicBezTo>
                    <a:pt x="76015" y="17293"/>
                    <a:pt x="70799" y="22489"/>
                    <a:pt x="70799" y="28894"/>
                  </a:cubicBezTo>
                  <a:lnTo>
                    <a:pt x="70799" y="74030"/>
                  </a:lnTo>
                  <a:cubicBezTo>
                    <a:pt x="70799" y="80178"/>
                    <a:pt x="65801" y="85155"/>
                    <a:pt x="59673" y="85155"/>
                  </a:cubicBezTo>
                  <a:lnTo>
                    <a:pt x="47001" y="85155"/>
                  </a:lnTo>
                  <a:cubicBezTo>
                    <a:pt x="40854" y="85155"/>
                    <a:pt x="35876" y="80158"/>
                    <a:pt x="35876" y="74030"/>
                  </a:cubicBezTo>
                  <a:lnTo>
                    <a:pt x="35876" y="49023"/>
                  </a:lnTo>
                  <a:cubicBezTo>
                    <a:pt x="35876" y="42617"/>
                    <a:pt x="30680" y="37422"/>
                    <a:pt x="24274" y="37422"/>
                  </a:cubicBezTo>
                  <a:lnTo>
                    <a:pt x="11602" y="37422"/>
                  </a:lnTo>
                  <a:cubicBezTo>
                    <a:pt x="5455" y="37422"/>
                    <a:pt x="477" y="32404"/>
                    <a:pt x="477" y="26296"/>
                  </a:cubicBezTo>
                  <a:lnTo>
                    <a:pt x="477" y="4125"/>
                  </a:lnTo>
                  <a:lnTo>
                    <a:pt x="1" y="4125"/>
                  </a:lnTo>
                  <a:lnTo>
                    <a:pt x="1" y="26296"/>
                  </a:lnTo>
                  <a:cubicBezTo>
                    <a:pt x="1" y="32682"/>
                    <a:pt x="5217" y="37898"/>
                    <a:pt x="11602" y="37898"/>
                  </a:cubicBezTo>
                  <a:lnTo>
                    <a:pt x="24274" y="37898"/>
                  </a:lnTo>
                  <a:cubicBezTo>
                    <a:pt x="30422" y="37898"/>
                    <a:pt x="35400" y="42895"/>
                    <a:pt x="35400" y="49023"/>
                  </a:cubicBezTo>
                  <a:lnTo>
                    <a:pt x="35400" y="74010"/>
                  </a:lnTo>
                  <a:cubicBezTo>
                    <a:pt x="35400" y="80416"/>
                    <a:pt x="40616" y="85612"/>
                    <a:pt x="47001" y="85612"/>
                  </a:cubicBezTo>
                  <a:lnTo>
                    <a:pt x="59673" y="85612"/>
                  </a:lnTo>
                  <a:cubicBezTo>
                    <a:pt x="66079" y="85612"/>
                    <a:pt x="71275" y="80416"/>
                    <a:pt x="71235" y="74030"/>
                  </a:cubicBezTo>
                  <a:lnTo>
                    <a:pt x="71235" y="28894"/>
                  </a:lnTo>
                  <a:cubicBezTo>
                    <a:pt x="71235" y="22746"/>
                    <a:pt x="76233" y="17769"/>
                    <a:pt x="82361" y="17769"/>
                  </a:cubicBezTo>
                  <a:lnTo>
                    <a:pt x="95033" y="17769"/>
                  </a:lnTo>
                  <a:cubicBezTo>
                    <a:pt x="101180" y="17769"/>
                    <a:pt x="106158" y="22766"/>
                    <a:pt x="106158" y="28894"/>
                  </a:cubicBezTo>
                  <a:lnTo>
                    <a:pt x="106158" y="60128"/>
                  </a:lnTo>
                  <a:cubicBezTo>
                    <a:pt x="106158" y="66514"/>
                    <a:pt x="111374" y="71730"/>
                    <a:pt x="117760" y="71730"/>
                  </a:cubicBezTo>
                  <a:lnTo>
                    <a:pt x="130432" y="71730"/>
                  </a:lnTo>
                  <a:cubicBezTo>
                    <a:pt x="136817" y="71730"/>
                    <a:pt x="142033" y="66514"/>
                    <a:pt x="142033" y="60128"/>
                  </a:cubicBezTo>
                  <a:lnTo>
                    <a:pt x="142033" y="11581"/>
                  </a:lnTo>
                  <a:cubicBezTo>
                    <a:pt x="142033" y="5434"/>
                    <a:pt x="147031" y="456"/>
                    <a:pt x="153158" y="456"/>
                  </a:cubicBezTo>
                  <a:lnTo>
                    <a:pt x="165831" y="456"/>
                  </a:lnTo>
                  <a:cubicBezTo>
                    <a:pt x="171978" y="456"/>
                    <a:pt x="176956" y="5473"/>
                    <a:pt x="176956" y="11581"/>
                  </a:cubicBezTo>
                  <a:lnTo>
                    <a:pt x="176956" y="30203"/>
                  </a:lnTo>
                  <a:cubicBezTo>
                    <a:pt x="176956" y="36609"/>
                    <a:pt x="182172" y="41804"/>
                    <a:pt x="188557" y="41804"/>
                  </a:cubicBezTo>
                  <a:lnTo>
                    <a:pt x="231929" y="41804"/>
                  </a:lnTo>
                  <a:lnTo>
                    <a:pt x="231929" y="41328"/>
                  </a:lnTo>
                  <a:lnTo>
                    <a:pt x="188577" y="41328"/>
                  </a:lnTo>
                  <a:cubicBezTo>
                    <a:pt x="182430" y="41328"/>
                    <a:pt x="177452" y="36331"/>
                    <a:pt x="177452" y="30203"/>
                  </a:cubicBezTo>
                  <a:lnTo>
                    <a:pt x="177452" y="11601"/>
                  </a:lnTo>
                  <a:cubicBezTo>
                    <a:pt x="177452" y="5196"/>
                    <a:pt x="172236" y="0"/>
                    <a:pt x="165851"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1"/>
            <p:cNvSpPr/>
            <p:nvPr/>
          </p:nvSpPr>
          <p:spPr>
            <a:xfrm>
              <a:off x="6641650" y="2710975"/>
              <a:ext cx="12425" cy="11925"/>
            </a:xfrm>
            <a:custGeom>
              <a:rect b="b" l="l" r="r" t="t"/>
              <a:pathLst>
                <a:path extrusionOk="0" h="477" w="497">
                  <a:moveTo>
                    <a:pt x="1" y="0"/>
                  </a:moveTo>
                  <a:lnTo>
                    <a:pt x="1" y="476"/>
                  </a:lnTo>
                  <a:lnTo>
                    <a:pt x="497" y="476"/>
                  </a:lnTo>
                  <a:lnTo>
                    <a:pt x="497"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1"/>
            <p:cNvSpPr/>
            <p:nvPr/>
          </p:nvSpPr>
          <p:spPr>
            <a:xfrm>
              <a:off x="6680825" y="2711475"/>
              <a:ext cx="135375" cy="11425"/>
            </a:xfrm>
            <a:custGeom>
              <a:rect b="b" l="l" r="r" t="t"/>
              <a:pathLst>
                <a:path extrusionOk="0" h="457" w="5415">
                  <a:moveTo>
                    <a:pt x="0" y="0"/>
                  </a:moveTo>
                  <a:lnTo>
                    <a:pt x="0" y="456"/>
                  </a:lnTo>
                  <a:lnTo>
                    <a:pt x="1091" y="456"/>
                  </a:lnTo>
                  <a:lnTo>
                    <a:pt x="1091" y="0"/>
                  </a:lnTo>
                  <a:close/>
                  <a:moveTo>
                    <a:pt x="2162" y="0"/>
                  </a:moveTo>
                  <a:lnTo>
                    <a:pt x="2162" y="456"/>
                  </a:lnTo>
                  <a:lnTo>
                    <a:pt x="3253" y="456"/>
                  </a:lnTo>
                  <a:lnTo>
                    <a:pt x="3253" y="0"/>
                  </a:lnTo>
                  <a:close/>
                  <a:moveTo>
                    <a:pt x="4324" y="0"/>
                  </a:moveTo>
                  <a:lnTo>
                    <a:pt x="4324" y="456"/>
                  </a:lnTo>
                  <a:lnTo>
                    <a:pt x="5414" y="456"/>
                  </a:lnTo>
                  <a:lnTo>
                    <a:pt x="5414"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1"/>
            <p:cNvSpPr/>
            <p:nvPr/>
          </p:nvSpPr>
          <p:spPr>
            <a:xfrm>
              <a:off x="6843450" y="2710975"/>
              <a:ext cx="12400" cy="11925"/>
            </a:xfrm>
            <a:custGeom>
              <a:rect b="b" l="l" r="r" t="t"/>
              <a:pathLst>
                <a:path extrusionOk="0" h="477" w="496">
                  <a:moveTo>
                    <a:pt x="0" y="0"/>
                  </a:moveTo>
                  <a:lnTo>
                    <a:pt x="0" y="476"/>
                  </a:lnTo>
                  <a:lnTo>
                    <a:pt x="496" y="476"/>
                  </a:lnTo>
                  <a:lnTo>
                    <a:pt x="496"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41"/>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Technology excellence then, now and next</a:t>
            </a:r>
            <a:endParaRPr/>
          </a:p>
        </p:txBody>
      </p:sp>
      <p:sp>
        <p:nvSpPr>
          <p:cNvPr id="212" name="Google Shape;21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3" name="Google Shape;213;p41"/>
          <p:cNvSpPr txBox="1"/>
          <p:nvPr/>
        </p:nvSpPr>
        <p:spPr>
          <a:xfrm>
            <a:off x="515785" y="1589598"/>
            <a:ext cx="6786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650">
                <a:latin typeface="Inter"/>
                <a:ea typeface="Inter"/>
                <a:cs typeface="Inter"/>
                <a:sym typeface="Inter"/>
              </a:rPr>
              <a:t>Thoughtworks</a:t>
            </a:r>
            <a:endParaRPr b="1" sz="650">
              <a:latin typeface="Inter"/>
              <a:ea typeface="Inter"/>
              <a:cs typeface="Inter"/>
              <a:sym typeface="Inter"/>
            </a:endParaRPr>
          </a:p>
          <a:p>
            <a:pPr indent="0" lvl="0" marL="0" rtl="0" algn="l">
              <a:spcBef>
                <a:spcPts val="0"/>
              </a:spcBef>
              <a:spcAft>
                <a:spcPts val="0"/>
              </a:spcAft>
              <a:buNone/>
            </a:pPr>
            <a:r>
              <a:rPr lang="en" sz="650">
                <a:latin typeface="Inter"/>
                <a:ea typeface="Inter"/>
                <a:cs typeface="Inter"/>
                <a:sym typeface="Inter"/>
              </a:rPr>
              <a:t>Incorporated</a:t>
            </a:r>
            <a:endParaRPr sz="650">
              <a:latin typeface="Inter"/>
              <a:ea typeface="Inter"/>
              <a:cs typeface="Inter"/>
              <a:sym typeface="Inter"/>
            </a:endParaRPr>
          </a:p>
          <a:p>
            <a:pPr indent="0" lvl="0" marL="0" rtl="0" algn="l">
              <a:spcBef>
                <a:spcPts val="0"/>
              </a:spcBef>
              <a:spcAft>
                <a:spcPts val="0"/>
              </a:spcAft>
              <a:buNone/>
            </a:pPr>
            <a:r>
              <a:t/>
            </a:r>
            <a:endParaRPr sz="400">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1993</a:t>
            </a:r>
            <a:endParaRPr b="1" sz="700">
              <a:latin typeface="Inter"/>
              <a:ea typeface="Inter"/>
              <a:cs typeface="Inter"/>
              <a:sym typeface="Inter"/>
            </a:endParaRPr>
          </a:p>
        </p:txBody>
      </p:sp>
      <p:sp>
        <p:nvSpPr>
          <p:cNvPr id="214" name="Google Shape;214;p41"/>
          <p:cNvSpPr txBox="1"/>
          <p:nvPr/>
        </p:nvSpPr>
        <p:spPr>
          <a:xfrm>
            <a:off x="515767" y="2132400"/>
            <a:ext cx="6786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650">
                <a:latin typeface="Inter"/>
                <a:ea typeface="Inter"/>
                <a:cs typeface="Inter"/>
                <a:sym typeface="Inter"/>
              </a:rPr>
              <a:t>ThoughtMobile</a:t>
            </a:r>
            <a:endParaRPr b="1" sz="650">
              <a:latin typeface="Inter"/>
              <a:ea typeface="Inter"/>
              <a:cs typeface="Inter"/>
              <a:sym typeface="Inter"/>
            </a:endParaRPr>
          </a:p>
          <a:p>
            <a:pPr indent="0" lvl="0" marL="0" rtl="0" algn="l">
              <a:spcBef>
                <a:spcPts val="0"/>
              </a:spcBef>
              <a:spcAft>
                <a:spcPts val="0"/>
              </a:spcAft>
              <a:buNone/>
            </a:pPr>
            <a:r>
              <a:rPr lang="en" sz="650">
                <a:latin typeface="Inter"/>
                <a:ea typeface="Inter"/>
                <a:cs typeface="Inter"/>
                <a:sym typeface="Inter"/>
              </a:rPr>
              <a:t>Hits the streets</a:t>
            </a:r>
            <a:endParaRPr sz="650">
              <a:solidFill>
                <a:srgbClr val="000000"/>
              </a:solidFill>
              <a:latin typeface="Inter"/>
              <a:ea typeface="Inter"/>
              <a:cs typeface="Inter"/>
              <a:sym typeface="Inter"/>
            </a:endParaRPr>
          </a:p>
          <a:p>
            <a:pPr indent="0" lvl="0" marL="0" rtl="0" algn="l">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1996</a:t>
            </a:r>
            <a:endParaRPr sz="700">
              <a:latin typeface="Inter Light"/>
              <a:ea typeface="Inter Light"/>
              <a:cs typeface="Inter Light"/>
              <a:sym typeface="Inter Light"/>
            </a:endParaRPr>
          </a:p>
        </p:txBody>
      </p:sp>
      <p:sp>
        <p:nvSpPr>
          <p:cNvPr id="215" name="Google Shape;215;p41"/>
          <p:cNvSpPr txBox="1"/>
          <p:nvPr/>
        </p:nvSpPr>
        <p:spPr>
          <a:xfrm>
            <a:off x="638224" y="3043275"/>
            <a:ext cx="9039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650">
                <a:latin typeface="Inter"/>
                <a:ea typeface="Inter"/>
                <a:cs typeface="Inter"/>
                <a:sym typeface="Inter"/>
              </a:rPr>
              <a:t>1st office outside U.S. for distributed agile</a:t>
            </a:r>
            <a:endParaRPr sz="650">
              <a:solidFill>
                <a:srgbClr val="000000"/>
              </a:solidFill>
              <a:latin typeface="Inter"/>
              <a:ea typeface="Inter"/>
              <a:cs typeface="Inter"/>
              <a:sym typeface="Inter"/>
            </a:endParaRPr>
          </a:p>
          <a:p>
            <a:pPr indent="0" lvl="0" marL="0" rtl="0" algn="ctr">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ctr">
              <a:spcBef>
                <a:spcPts val="0"/>
              </a:spcBef>
              <a:spcAft>
                <a:spcPts val="0"/>
              </a:spcAft>
              <a:buNone/>
            </a:pPr>
            <a:r>
              <a:rPr b="1" lang="en" sz="700">
                <a:latin typeface="Inter"/>
                <a:ea typeface="Inter"/>
                <a:cs typeface="Inter"/>
                <a:sym typeface="Inter"/>
              </a:rPr>
              <a:t>2000</a:t>
            </a:r>
            <a:endParaRPr sz="700">
              <a:latin typeface="Inter Light"/>
              <a:ea typeface="Inter Light"/>
              <a:cs typeface="Inter Light"/>
              <a:sym typeface="Inter Light"/>
            </a:endParaRPr>
          </a:p>
        </p:txBody>
      </p:sp>
      <p:pic>
        <p:nvPicPr>
          <p:cNvPr id="216" name="Google Shape;216;p41"/>
          <p:cNvPicPr preferRelativeResize="0"/>
          <p:nvPr/>
        </p:nvPicPr>
        <p:blipFill>
          <a:blip r:embed="rId3">
            <a:alphaModFix/>
          </a:blip>
          <a:stretch>
            <a:fillRect/>
          </a:stretch>
        </p:blipFill>
        <p:spPr>
          <a:xfrm>
            <a:off x="927633" y="2827375"/>
            <a:ext cx="325100" cy="165800"/>
          </a:xfrm>
          <a:prstGeom prst="rect">
            <a:avLst/>
          </a:prstGeom>
          <a:noFill/>
          <a:ln>
            <a:noFill/>
          </a:ln>
        </p:spPr>
      </p:pic>
      <p:pic>
        <p:nvPicPr>
          <p:cNvPr id="217" name="Google Shape;217;p41"/>
          <p:cNvPicPr preferRelativeResize="0"/>
          <p:nvPr/>
        </p:nvPicPr>
        <p:blipFill>
          <a:blip r:embed="rId4">
            <a:alphaModFix/>
          </a:blip>
          <a:stretch>
            <a:fillRect/>
          </a:stretch>
        </p:blipFill>
        <p:spPr>
          <a:xfrm>
            <a:off x="1764459" y="3043271"/>
            <a:ext cx="759631" cy="165800"/>
          </a:xfrm>
          <a:prstGeom prst="rect">
            <a:avLst/>
          </a:prstGeom>
          <a:noFill/>
          <a:ln>
            <a:noFill/>
          </a:ln>
        </p:spPr>
      </p:pic>
      <p:sp>
        <p:nvSpPr>
          <p:cNvPr id="218" name="Google Shape;218;p41"/>
          <p:cNvSpPr txBox="1"/>
          <p:nvPr/>
        </p:nvSpPr>
        <p:spPr>
          <a:xfrm>
            <a:off x="1796993" y="3273825"/>
            <a:ext cx="9303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650">
                <a:solidFill>
                  <a:srgbClr val="FF0000"/>
                </a:solidFill>
                <a:latin typeface="Inter"/>
                <a:ea typeface="Inter"/>
                <a:cs typeface="Inter"/>
                <a:sym typeface="Inter"/>
              </a:rPr>
              <a:t>First continuous integration server</a:t>
            </a:r>
            <a:endParaRPr b="1" sz="650">
              <a:solidFill>
                <a:srgbClr val="FF0000"/>
              </a:solidFill>
              <a:latin typeface="Inter"/>
              <a:ea typeface="Inter"/>
              <a:cs typeface="Inter"/>
              <a:sym typeface="Inter"/>
            </a:endParaRPr>
          </a:p>
          <a:p>
            <a:pPr indent="0" lvl="0" marL="0" rtl="0" algn="l">
              <a:spcBef>
                <a:spcPts val="0"/>
              </a:spcBef>
              <a:spcAft>
                <a:spcPts val="0"/>
              </a:spcAft>
              <a:buNone/>
            </a:pPr>
            <a:r>
              <a:t/>
            </a:r>
            <a:endParaRPr b="1" sz="400">
              <a:solidFill>
                <a:srgbClr val="FF0000"/>
              </a:solidFill>
              <a:latin typeface="Inter"/>
              <a:ea typeface="Inter"/>
              <a:cs typeface="Inter"/>
              <a:sym typeface="Inter"/>
            </a:endParaRPr>
          </a:p>
          <a:p>
            <a:pPr indent="0" lvl="0" marL="0" rtl="0" algn="l">
              <a:spcBef>
                <a:spcPts val="0"/>
              </a:spcBef>
              <a:spcAft>
                <a:spcPts val="0"/>
              </a:spcAft>
              <a:buNone/>
            </a:pPr>
            <a:r>
              <a:rPr b="1" lang="en" sz="700">
                <a:solidFill>
                  <a:srgbClr val="FF0000"/>
                </a:solidFill>
                <a:latin typeface="Inter"/>
                <a:ea typeface="Inter"/>
                <a:cs typeface="Inter"/>
                <a:sym typeface="Inter"/>
              </a:rPr>
              <a:t>2001</a:t>
            </a:r>
            <a:endParaRPr b="1" sz="700">
              <a:solidFill>
                <a:srgbClr val="FF0000"/>
              </a:solidFill>
              <a:latin typeface="Inter"/>
              <a:ea typeface="Inter"/>
              <a:cs typeface="Inter"/>
              <a:sym typeface="Inter"/>
            </a:endParaRPr>
          </a:p>
        </p:txBody>
      </p:sp>
      <p:sp>
        <p:nvSpPr>
          <p:cNvPr id="219" name="Google Shape;219;p41"/>
          <p:cNvSpPr txBox="1"/>
          <p:nvPr/>
        </p:nvSpPr>
        <p:spPr>
          <a:xfrm>
            <a:off x="2073092" y="4661463"/>
            <a:ext cx="1232100" cy="400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650">
                <a:solidFill>
                  <a:srgbClr val="FF0000"/>
                </a:solidFill>
                <a:latin typeface="Inter"/>
                <a:ea typeface="Inter"/>
                <a:cs typeface="Inter"/>
                <a:sym typeface="Inter"/>
              </a:rPr>
              <a:t>Created Selenium, setting a new industry standard for cross platform cross browser web-app functional testing</a:t>
            </a:r>
            <a:endParaRPr b="1" sz="600">
              <a:solidFill>
                <a:srgbClr val="FF0000"/>
              </a:solidFill>
              <a:latin typeface="Inter"/>
              <a:ea typeface="Inter"/>
              <a:cs typeface="Inter"/>
              <a:sym typeface="Inter"/>
            </a:endParaRPr>
          </a:p>
        </p:txBody>
      </p:sp>
      <p:pic>
        <p:nvPicPr>
          <p:cNvPr id="220" name="Google Shape;220;p41"/>
          <p:cNvPicPr preferRelativeResize="0"/>
          <p:nvPr/>
        </p:nvPicPr>
        <p:blipFill>
          <a:blip r:embed="rId5">
            <a:alphaModFix/>
          </a:blip>
          <a:stretch>
            <a:fillRect/>
          </a:stretch>
        </p:blipFill>
        <p:spPr>
          <a:xfrm>
            <a:off x="2073084" y="4413106"/>
            <a:ext cx="209824" cy="204075"/>
          </a:xfrm>
          <a:prstGeom prst="rect">
            <a:avLst/>
          </a:prstGeom>
          <a:noFill/>
          <a:ln>
            <a:noFill/>
          </a:ln>
        </p:spPr>
      </p:pic>
      <p:sp>
        <p:nvSpPr>
          <p:cNvPr id="221" name="Google Shape;221;p41"/>
          <p:cNvSpPr txBox="1"/>
          <p:nvPr/>
        </p:nvSpPr>
        <p:spPr>
          <a:xfrm>
            <a:off x="2973341" y="3981133"/>
            <a:ext cx="678600" cy="423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000">
                <a:latin typeface="Inter"/>
                <a:ea typeface="Inter"/>
                <a:cs typeface="Inter"/>
                <a:sym typeface="Inter"/>
              </a:rPr>
              <a:t>500+</a:t>
            </a:r>
            <a:endParaRPr b="1" sz="1000">
              <a:latin typeface="Inter"/>
              <a:ea typeface="Inter"/>
              <a:cs typeface="Inter"/>
              <a:sym typeface="Inter"/>
            </a:endParaRPr>
          </a:p>
          <a:p>
            <a:pPr indent="0" lvl="0" marL="0" rtl="0" algn="l">
              <a:spcBef>
                <a:spcPts val="0"/>
              </a:spcBef>
              <a:spcAft>
                <a:spcPts val="0"/>
              </a:spcAft>
              <a:buNone/>
            </a:pPr>
            <a:r>
              <a:rPr lang="en" sz="650">
                <a:latin typeface="Inter"/>
                <a:ea typeface="Inter"/>
                <a:cs typeface="Inter"/>
                <a:sym typeface="Inter"/>
              </a:rPr>
              <a:t>Thoughtworkers</a:t>
            </a:r>
            <a:endParaRPr sz="650">
              <a:latin typeface="Inter"/>
              <a:ea typeface="Inter"/>
              <a:cs typeface="Inter"/>
              <a:sym typeface="Inter"/>
            </a:endParaRPr>
          </a:p>
          <a:p>
            <a:pPr indent="0" lvl="0" marL="0" rtl="0" algn="l">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2004</a:t>
            </a:r>
            <a:endParaRPr sz="700">
              <a:latin typeface="Inter Light"/>
              <a:ea typeface="Inter Light"/>
              <a:cs typeface="Inter Light"/>
              <a:sym typeface="Inter Light"/>
            </a:endParaRPr>
          </a:p>
        </p:txBody>
      </p:sp>
      <p:sp>
        <p:nvSpPr>
          <p:cNvPr id="222" name="Google Shape;222;p41"/>
          <p:cNvSpPr txBox="1"/>
          <p:nvPr/>
        </p:nvSpPr>
        <p:spPr>
          <a:xfrm>
            <a:off x="2973352" y="3081725"/>
            <a:ext cx="678600" cy="569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650">
                <a:latin typeface="Inter"/>
                <a:ea typeface="Inter"/>
                <a:cs typeface="Inter"/>
                <a:sym typeface="Inter"/>
              </a:rPr>
              <a:t>Thoughtworks </a:t>
            </a:r>
            <a:br>
              <a:rPr b="1" lang="en" sz="650">
                <a:latin typeface="Inter"/>
                <a:ea typeface="Inter"/>
                <a:cs typeface="Inter"/>
                <a:sym typeface="Inter"/>
              </a:rPr>
            </a:br>
            <a:r>
              <a:rPr b="1" lang="en" sz="650">
                <a:latin typeface="Inter"/>
                <a:ea typeface="Inter"/>
                <a:cs typeface="Inter"/>
                <a:sym typeface="Inter"/>
              </a:rPr>
              <a:t>University</a:t>
            </a:r>
            <a:endParaRPr b="1" sz="650">
              <a:latin typeface="Inter"/>
              <a:ea typeface="Inter"/>
              <a:cs typeface="Inter"/>
              <a:sym typeface="Inter"/>
            </a:endParaRPr>
          </a:p>
          <a:p>
            <a:pPr indent="0" lvl="0" marL="0" rtl="0" algn="l">
              <a:spcBef>
                <a:spcPts val="0"/>
              </a:spcBef>
              <a:spcAft>
                <a:spcPts val="0"/>
              </a:spcAft>
              <a:buNone/>
            </a:pPr>
            <a:r>
              <a:rPr lang="en" sz="650">
                <a:latin typeface="Inter"/>
                <a:ea typeface="Inter"/>
                <a:cs typeface="Inter"/>
                <a:sym typeface="Inter"/>
              </a:rPr>
              <a:t>Run 60+ times </a:t>
            </a:r>
            <a:br>
              <a:rPr lang="en" sz="650">
                <a:latin typeface="Inter"/>
                <a:ea typeface="Inter"/>
                <a:cs typeface="Inter"/>
                <a:sym typeface="Inter"/>
              </a:rPr>
            </a:br>
            <a:r>
              <a:rPr lang="en" sz="650">
                <a:latin typeface="Inter"/>
                <a:ea typeface="Inter"/>
                <a:cs typeface="Inter"/>
                <a:sym typeface="Inter"/>
              </a:rPr>
              <a:t>since</a:t>
            </a:r>
            <a:endParaRPr sz="650">
              <a:solidFill>
                <a:srgbClr val="000000"/>
              </a:solidFill>
              <a:latin typeface="Inter"/>
              <a:ea typeface="Inter"/>
              <a:cs typeface="Inter"/>
              <a:sym typeface="Inter"/>
            </a:endParaRPr>
          </a:p>
          <a:p>
            <a:pPr indent="0" lvl="0" marL="0" rtl="0" algn="l">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2005</a:t>
            </a:r>
            <a:endParaRPr sz="700">
              <a:latin typeface="Inter Light"/>
              <a:ea typeface="Inter Light"/>
              <a:cs typeface="Inter Light"/>
              <a:sym typeface="Inter Light"/>
            </a:endParaRPr>
          </a:p>
        </p:txBody>
      </p:sp>
      <p:pic>
        <p:nvPicPr>
          <p:cNvPr id="223" name="Google Shape;223;p41"/>
          <p:cNvPicPr preferRelativeResize="0"/>
          <p:nvPr/>
        </p:nvPicPr>
        <p:blipFill>
          <a:blip r:embed="rId6">
            <a:alphaModFix/>
          </a:blip>
          <a:stretch>
            <a:fillRect/>
          </a:stretch>
        </p:blipFill>
        <p:spPr>
          <a:xfrm>
            <a:off x="3119708" y="1440119"/>
            <a:ext cx="325100" cy="397325"/>
          </a:xfrm>
          <a:prstGeom prst="rect">
            <a:avLst/>
          </a:prstGeom>
          <a:noFill/>
          <a:ln>
            <a:noFill/>
          </a:ln>
        </p:spPr>
      </p:pic>
      <p:sp>
        <p:nvSpPr>
          <p:cNvPr id="224" name="Google Shape;224;p41"/>
          <p:cNvSpPr txBox="1"/>
          <p:nvPr/>
        </p:nvSpPr>
        <p:spPr>
          <a:xfrm>
            <a:off x="3487989" y="1454125"/>
            <a:ext cx="9039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50">
                <a:latin typeface="Inter"/>
                <a:ea typeface="Inter"/>
                <a:cs typeface="Inter"/>
                <a:sym typeface="Inter"/>
              </a:rPr>
              <a:t>1st edition of</a:t>
            </a:r>
            <a:r>
              <a:rPr lang="en" sz="650">
                <a:latin typeface="Inter Light"/>
                <a:ea typeface="Inter Light"/>
                <a:cs typeface="Inter Light"/>
                <a:sym typeface="Inter Light"/>
              </a:rPr>
              <a:t> </a:t>
            </a:r>
            <a:br>
              <a:rPr lang="en" sz="650">
                <a:latin typeface="Inter Light"/>
                <a:ea typeface="Inter Light"/>
                <a:cs typeface="Inter Light"/>
                <a:sym typeface="Inter Light"/>
              </a:rPr>
            </a:br>
            <a:r>
              <a:rPr b="1" lang="en" sz="650">
                <a:latin typeface="Inter"/>
                <a:ea typeface="Inter"/>
                <a:cs typeface="Inter"/>
                <a:sym typeface="Inter"/>
              </a:rPr>
              <a:t>Technology Radar</a:t>
            </a:r>
            <a:endParaRPr b="1" sz="650">
              <a:latin typeface="Inter"/>
              <a:ea typeface="Inter"/>
              <a:cs typeface="Inter"/>
              <a:sym typeface="Inter"/>
            </a:endParaRPr>
          </a:p>
          <a:p>
            <a:pPr indent="0" lvl="0" marL="0" rtl="0" algn="l">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2010</a:t>
            </a:r>
            <a:endParaRPr sz="700">
              <a:latin typeface="Inter Light"/>
              <a:ea typeface="Inter Light"/>
              <a:cs typeface="Inter Light"/>
              <a:sym typeface="Inter Light"/>
            </a:endParaRPr>
          </a:p>
        </p:txBody>
      </p:sp>
      <p:sp>
        <p:nvSpPr>
          <p:cNvPr id="225" name="Google Shape;225;p41"/>
          <p:cNvSpPr txBox="1"/>
          <p:nvPr/>
        </p:nvSpPr>
        <p:spPr>
          <a:xfrm>
            <a:off x="4218279" y="2218475"/>
            <a:ext cx="678600" cy="423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000">
                <a:latin typeface="Inter"/>
                <a:ea typeface="Inter"/>
                <a:cs typeface="Inter"/>
                <a:sym typeface="Inter"/>
              </a:rPr>
              <a:t>3,000+</a:t>
            </a:r>
            <a:endParaRPr b="1" sz="1000">
              <a:latin typeface="Inter"/>
              <a:ea typeface="Inter"/>
              <a:cs typeface="Inter"/>
              <a:sym typeface="Inter"/>
            </a:endParaRPr>
          </a:p>
          <a:p>
            <a:pPr indent="0" lvl="0" marL="0" rtl="0" algn="l">
              <a:spcBef>
                <a:spcPts val="0"/>
              </a:spcBef>
              <a:spcAft>
                <a:spcPts val="0"/>
              </a:spcAft>
              <a:buNone/>
            </a:pPr>
            <a:r>
              <a:rPr lang="en" sz="650">
                <a:latin typeface="Inter"/>
                <a:ea typeface="Inter"/>
                <a:cs typeface="Inter"/>
                <a:sym typeface="Inter"/>
              </a:rPr>
              <a:t>Thoughtworkers</a:t>
            </a:r>
            <a:endParaRPr sz="650">
              <a:latin typeface="Inter"/>
              <a:ea typeface="Inter"/>
              <a:cs typeface="Inter"/>
              <a:sym typeface="Inter"/>
            </a:endParaRPr>
          </a:p>
          <a:p>
            <a:pPr indent="0" lvl="0" marL="0" rtl="0" algn="l">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2014</a:t>
            </a:r>
            <a:endParaRPr sz="700">
              <a:latin typeface="Inter Light"/>
              <a:ea typeface="Inter Light"/>
              <a:cs typeface="Inter Light"/>
              <a:sym typeface="Inter Light"/>
            </a:endParaRPr>
          </a:p>
        </p:txBody>
      </p:sp>
      <p:sp>
        <p:nvSpPr>
          <p:cNvPr id="226" name="Google Shape;226;p41"/>
          <p:cNvSpPr txBox="1"/>
          <p:nvPr/>
        </p:nvSpPr>
        <p:spPr>
          <a:xfrm>
            <a:off x="4646521" y="4300867"/>
            <a:ext cx="1032000" cy="569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50">
                <a:latin typeface="Inter"/>
                <a:ea typeface="Inter"/>
                <a:cs typeface="Inter"/>
                <a:sym typeface="Inter"/>
              </a:rPr>
              <a:t>AnitaB.org names Thoughtworks Top Company for Women Technologists</a:t>
            </a:r>
            <a:endParaRPr sz="650">
              <a:latin typeface="Inter"/>
              <a:ea typeface="Inter"/>
              <a:cs typeface="Inter"/>
              <a:sym typeface="Inter"/>
            </a:endParaRPr>
          </a:p>
          <a:p>
            <a:pPr indent="0" lvl="0" marL="0" rtl="0" algn="l">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2016 - 2018 and 2020</a:t>
            </a:r>
            <a:endParaRPr sz="700">
              <a:latin typeface="Inter Light"/>
              <a:ea typeface="Inter Light"/>
              <a:cs typeface="Inter Light"/>
              <a:sym typeface="Inter Light"/>
            </a:endParaRPr>
          </a:p>
        </p:txBody>
      </p:sp>
      <p:pic>
        <p:nvPicPr>
          <p:cNvPr id="227" name="Google Shape;227;p41"/>
          <p:cNvPicPr preferRelativeResize="0"/>
          <p:nvPr/>
        </p:nvPicPr>
        <p:blipFill>
          <a:blip r:embed="rId7">
            <a:alphaModFix/>
          </a:blip>
          <a:stretch>
            <a:fillRect/>
          </a:stretch>
        </p:blipFill>
        <p:spPr>
          <a:xfrm>
            <a:off x="5440228" y="2948114"/>
            <a:ext cx="503657" cy="165800"/>
          </a:xfrm>
          <a:prstGeom prst="rect">
            <a:avLst/>
          </a:prstGeom>
          <a:noFill/>
          <a:ln>
            <a:noFill/>
          </a:ln>
        </p:spPr>
      </p:pic>
      <p:sp>
        <p:nvSpPr>
          <p:cNvPr id="228" name="Google Shape;228;p41"/>
          <p:cNvSpPr txBox="1"/>
          <p:nvPr/>
        </p:nvSpPr>
        <p:spPr>
          <a:xfrm>
            <a:off x="5440233" y="3160997"/>
            <a:ext cx="9777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50">
                <a:latin typeface="Inter"/>
                <a:ea typeface="Inter"/>
                <a:cs typeface="Inter"/>
                <a:sym typeface="Inter"/>
              </a:rPr>
              <a:t>Apax Partners acquires Thoughtworks</a:t>
            </a:r>
            <a:endParaRPr sz="650">
              <a:latin typeface="Inter"/>
              <a:ea typeface="Inter"/>
              <a:cs typeface="Inter"/>
              <a:sym typeface="Inter"/>
            </a:endParaRPr>
          </a:p>
          <a:p>
            <a:pPr indent="0" lvl="0" marL="0" rtl="0" algn="l">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2017</a:t>
            </a:r>
            <a:endParaRPr sz="700">
              <a:latin typeface="Inter Light"/>
              <a:ea typeface="Inter Light"/>
              <a:cs typeface="Inter Light"/>
              <a:sym typeface="Inter Light"/>
            </a:endParaRPr>
          </a:p>
        </p:txBody>
      </p:sp>
      <p:sp>
        <p:nvSpPr>
          <p:cNvPr id="229" name="Google Shape;229;p41"/>
          <p:cNvSpPr txBox="1"/>
          <p:nvPr/>
        </p:nvSpPr>
        <p:spPr>
          <a:xfrm>
            <a:off x="5440217" y="2314035"/>
            <a:ext cx="678600" cy="423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000">
                <a:latin typeface="Inter"/>
                <a:ea typeface="Inter"/>
                <a:cs typeface="Inter"/>
                <a:sym typeface="Inter"/>
              </a:rPr>
              <a:t>7,000+</a:t>
            </a:r>
            <a:endParaRPr sz="1000">
              <a:latin typeface="Inter"/>
              <a:ea typeface="Inter"/>
              <a:cs typeface="Inter"/>
              <a:sym typeface="Inter"/>
            </a:endParaRPr>
          </a:p>
          <a:p>
            <a:pPr indent="0" lvl="0" marL="0" rtl="0" algn="l">
              <a:spcBef>
                <a:spcPts val="0"/>
              </a:spcBef>
              <a:spcAft>
                <a:spcPts val="0"/>
              </a:spcAft>
              <a:buNone/>
            </a:pPr>
            <a:r>
              <a:rPr lang="en" sz="650">
                <a:latin typeface="Inter"/>
                <a:ea typeface="Inter"/>
                <a:cs typeface="Inter"/>
                <a:sym typeface="Inter"/>
              </a:rPr>
              <a:t>Thoughtworkers</a:t>
            </a:r>
            <a:endParaRPr sz="650">
              <a:latin typeface="Inter"/>
              <a:ea typeface="Inter"/>
              <a:cs typeface="Inter"/>
              <a:sym typeface="Inter"/>
            </a:endParaRPr>
          </a:p>
          <a:p>
            <a:pPr indent="0" lvl="0" marL="0" rtl="0" algn="l">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2019</a:t>
            </a:r>
            <a:endParaRPr sz="700">
              <a:latin typeface="Inter Light"/>
              <a:ea typeface="Inter Light"/>
              <a:cs typeface="Inter Light"/>
              <a:sym typeface="Inter Light"/>
            </a:endParaRPr>
          </a:p>
        </p:txBody>
      </p:sp>
      <p:sp>
        <p:nvSpPr>
          <p:cNvPr id="230" name="Google Shape;230;p41"/>
          <p:cNvSpPr/>
          <p:nvPr/>
        </p:nvSpPr>
        <p:spPr>
          <a:xfrm>
            <a:off x="377858" y="1581624"/>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1"/>
          <p:cNvSpPr/>
          <p:nvPr/>
        </p:nvSpPr>
        <p:spPr>
          <a:xfrm>
            <a:off x="377842" y="2162549"/>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1"/>
          <p:cNvSpPr/>
          <p:nvPr/>
        </p:nvSpPr>
        <p:spPr>
          <a:xfrm>
            <a:off x="1033023" y="2654431"/>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1"/>
          <p:cNvSpPr/>
          <p:nvPr/>
        </p:nvSpPr>
        <p:spPr>
          <a:xfrm>
            <a:off x="1606354" y="3074031"/>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1"/>
          <p:cNvSpPr/>
          <p:nvPr/>
        </p:nvSpPr>
        <p:spPr>
          <a:xfrm>
            <a:off x="2128811" y="4306506"/>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1"/>
          <p:cNvSpPr/>
          <p:nvPr/>
        </p:nvSpPr>
        <p:spPr>
          <a:xfrm>
            <a:off x="2832461" y="3998231"/>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1"/>
          <p:cNvSpPr/>
          <p:nvPr/>
        </p:nvSpPr>
        <p:spPr>
          <a:xfrm>
            <a:off x="2832454" y="3081718"/>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1"/>
          <p:cNvSpPr/>
          <p:nvPr/>
        </p:nvSpPr>
        <p:spPr>
          <a:xfrm>
            <a:off x="2832595" y="2257712"/>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1"/>
          <p:cNvSpPr/>
          <p:nvPr/>
        </p:nvSpPr>
        <p:spPr>
          <a:xfrm>
            <a:off x="3452772" y="1949791"/>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
          <p:cNvSpPr/>
          <p:nvPr/>
        </p:nvSpPr>
        <p:spPr>
          <a:xfrm>
            <a:off x="4057679" y="2287249"/>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1"/>
          <p:cNvSpPr/>
          <p:nvPr/>
        </p:nvSpPr>
        <p:spPr>
          <a:xfrm>
            <a:off x="4840315" y="3825781"/>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p:nvPr/>
        </p:nvSpPr>
        <p:spPr>
          <a:xfrm>
            <a:off x="5287379" y="2955504"/>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1"/>
          <p:cNvSpPr/>
          <p:nvPr/>
        </p:nvSpPr>
        <p:spPr>
          <a:xfrm>
            <a:off x="5287379" y="2333714"/>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p:nvPr/>
        </p:nvSpPr>
        <p:spPr>
          <a:xfrm>
            <a:off x="5828036" y="1351854"/>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1"/>
          <p:cNvSpPr txBox="1"/>
          <p:nvPr/>
        </p:nvSpPr>
        <p:spPr>
          <a:xfrm>
            <a:off x="7295172" y="3148956"/>
            <a:ext cx="1032000" cy="569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650">
                <a:latin typeface="Inter"/>
                <a:ea typeface="Inter"/>
                <a:cs typeface="Inter"/>
                <a:sym typeface="Inter"/>
              </a:rPr>
              <a:t>Thoughtworks acquires </a:t>
            </a:r>
            <a:br>
              <a:rPr lang="en" sz="650">
                <a:latin typeface="Inter"/>
                <a:ea typeface="Inter"/>
                <a:cs typeface="Inter"/>
                <a:sym typeface="Inter"/>
              </a:rPr>
            </a:br>
            <a:r>
              <a:rPr lang="en" sz="650">
                <a:latin typeface="Inter"/>
                <a:ea typeface="Inter"/>
                <a:cs typeface="Inter"/>
                <a:sym typeface="Inter"/>
              </a:rPr>
              <a:t>Connected in Canada and Handmade in Brazil</a:t>
            </a:r>
            <a:endParaRPr sz="650">
              <a:solidFill>
                <a:srgbClr val="000000"/>
              </a:solidFill>
              <a:latin typeface="Inter"/>
              <a:ea typeface="Inter"/>
              <a:cs typeface="Inter"/>
              <a:sym typeface="Inter"/>
            </a:endParaRPr>
          </a:p>
          <a:p>
            <a:pPr indent="0" lvl="0" marL="0" rtl="0" algn="l">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2022</a:t>
            </a:r>
            <a:endParaRPr sz="700">
              <a:solidFill>
                <a:srgbClr val="000000"/>
              </a:solidFill>
              <a:latin typeface="Inter Light"/>
              <a:ea typeface="Inter Light"/>
              <a:cs typeface="Inter Light"/>
              <a:sym typeface="Inter Light"/>
            </a:endParaRPr>
          </a:p>
          <a:p>
            <a:pPr indent="0" lvl="0" marL="0" marR="0" rtl="0" algn="l">
              <a:lnSpc>
                <a:spcPct val="100000"/>
              </a:lnSpc>
              <a:spcBef>
                <a:spcPts val="0"/>
              </a:spcBef>
              <a:spcAft>
                <a:spcPts val="0"/>
              </a:spcAft>
              <a:buNone/>
            </a:pPr>
            <a:r>
              <a:t/>
            </a:r>
            <a:endParaRPr sz="650">
              <a:latin typeface="Inter Light"/>
              <a:ea typeface="Inter Light"/>
              <a:cs typeface="Inter Light"/>
              <a:sym typeface="Inter Light"/>
            </a:endParaRPr>
          </a:p>
        </p:txBody>
      </p:sp>
      <p:sp>
        <p:nvSpPr>
          <p:cNvPr id="245" name="Google Shape;245;p41"/>
          <p:cNvSpPr/>
          <p:nvPr/>
        </p:nvSpPr>
        <p:spPr>
          <a:xfrm>
            <a:off x="7659016" y="2795074"/>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1"/>
          <p:cNvSpPr txBox="1"/>
          <p:nvPr/>
        </p:nvSpPr>
        <p:spPr>
          <a:xfrm>
            <a:off x="5684324" y="1701080"/>
            <a:ext cx="759600" cy="4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650">
                <a:latin typeface="Inter"/>
                <a:ea typeface="Inter"/>
                <a:cs typeface="Inter"/>
                <a:sym typeface="Inter"/>
              </a:rPr>
              <a:t>Thoughtworks lists </a:t>
            </a:r>
            <a:endParaRPr sz="650">
              <a:latin typeface="Inter"/>
              <a:ea typeface="Inter"/>
              <a:cs typeface="Inter"/>
              <a:sym typeface="Inter"/>
            </a:endParaRPr>
          </a:p>
          <a:p>
            <a:pPr indent="0" lvl="0" marL="0" marR="0" rtl="0" algn="l">
              <a:lnSpc>
                <a:spcPct val="100000"/>
              </a:lnSpc>
              <a:spcBef>
                <a:spcPts val="0"/>
              </a:spcBef>
              <a:spcAft>
                <a:spcPts val="0"/>
              </a:spcAft>
              <a:buNone/>
            </a:pPr>
            <a:r>
              <a:rPr lang="en" sz="650">
                <a:latin typeface="Inter"/>
                <a:ea typeface="Inter"/>
                <a:cs typeface="Inter"/>
                <a:sym typeface="Inter"/>
              </a:rPr>
              <a:t>on NASDAQ</a:t>
            </a:r>
            <a:endParaRPr sz="650">
              <a:latin typeface="Inter"/>
              <a:ea typeface="Inter"/>
              <a:cs typeface="Inter"/>
              <a:sym typeface="Inter"/>
            </a:endParaRPr>
          </a:p>
          <a:p>
            <a:pPr indent="0" lvl="0" marL="0" rtl="0" algn="l">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2021</a:t>
            </a:r>
            <a:endParaRPr sz="700">
              <a:solidFill>
                <a:srgbClr val="000000"/>
              </a:solidFill>
              <a:latin typeface="Inter Light"/>
              <a:ea typeface="Inter Light"/>
              <a:cs typeface="Inter Light"/>
              <a:sym typeface="Inter Light"/>
            </a:endParaRPr>
          </a:p>
          <a:p>
            <a:pPr indent="0" lvl="0" marL="0" marR="0" rtl="0" algn="l">
              <a:lnSpc>
                <a:spcPct val="100000"/>
              </a:lnSpc>
              <a:spcBef>
                <a:spcPts val="0"/>
              </a:spcBef>
              <a:spcAft>
                <a:spcPts val="0"/>
              </a:spcAft>
              <a:buNone/>
            </a:pPr>
            <a:r>
              <a:t/>
            </a:r>
            <a:endParaRPr sz="650">
              <a:latin typeface="Inter Light"/>
              <a:ea typeface="Inter Light"/>
              <a:cs typeface="Inter Light"/>
              <a:sym typeface="Inter Light"/>
            </a:endParaRPr>
          </a:p>
        </p:txBody>
      </p:sp>
      <p:pic>
        <p:nvPicPr>
          <p:cNvPr id="247" name="Google Shape;247;p41"/>
          <p:cNvPicPr preferRelativeResize="0"/>
          <p:nvPr/>
        </p:nvPicPr>
        <p:blipFill>
          <a:blip r:embed="rId8">
            <a:alphaModFix/>
          </a:blip>
          <a:stretch>
            <a:fillRect/>
          </a:stretch>
        </p:blipFill>
        <p:spPr>
          <a:xfrm>
            <a:off x="5681675" y="1476861"/>
            <a:ext cx="362100" cy="183547"/>
          </a:xfrm>
          <a:prstGeom prst="rect">
            <a:avLst/>
          </a:prstGeom>
          <a:noFill/>
          <a:ln>
            <a:noFill/>
          </a:ln>
        </p:spPr>
      </p:pic>
      <p:pic>
        <p:nvPicPr>
          <p:cNvPr id="248" name="Google Shape;248;p41"/>
          <p:cNvPicPr preferRelativeResize="0"/>
          <p:nvPr/>
        </p:nvPicPr>
        <p:blipFill>
          <a:blip r:embed="rId9">
            <a:alphaModFix/>
          </a:blip>
          <a:stretch>
            <a:fillRect/>
          </a:stretch>
        </p:blipFill>
        <p:spPr>
          <a:xfrm>
            <a:off x="7289269" y="2964825"/>
            <a:ext cx="550725" cy="114300"/>
          </a:xfrm>
          <a:prstGeom prst="rect">
            <a:avLst/>
          </a:prstGeom>
          <a:noFill/>
          <a:ln>
            <a:noFill/>
          </a:ln>
        </p:spPr>
      </p:pic>
      <p:pic>
        <p:nvPicPr>
          <p:cNvPr id="249" name="Google Shape;249;p41"/>
          <p:cNvPicPr preferRelativeResize="0"/>
          <p:nvPr/>
        </p:nvPicPr>
        <p:blipFill>
          <a:blip r:embed="rId10">
            <a:alphaModFix/>
          </a:blip>
          <a:stretch>
            <a:fillRect/>
          </a:stretch>
        </p:blipFill>
        <p:spPr>
          <a:xfrm>
            <a:off x="7915544" y="2932825"/>
            <a:ext cx="548701" cy="178301"/>
          </a:xfrm>
          <a:prstGeom prst="rect">
            <a:avLst/>
          </a:prstGeom>
          <a:noFill/>
          <a:ln>
            <a:noFill/>
          </a:ln>
        </p:spPr>
      </p:pic>
      <p:sp>
        <p:nvSpPr>
          <p:cNvPr id="250" name="Google Shape;250;p41"/>
          <p:cNvSpPr/>
          <p:nvPr/>
        </p:nvSpPr>
        <p:spPr>
          <a:xfrm>
            <a:off x="8276937" y="2795074"/>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txBox="1"/>
          <p:nvPr/>
        </p:nvSpPr>
        <p:spPr>
          <a:xfrm>
            <a:off x="7818072" y="2188438"/>
            <a:ext cx="1032000" cy="669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650">
                <a:latin typeface="Inter"/>
                <a:ea typeface="Inter"/>
                <a:cs typeface="Inter"/>
                <a:sym typeface="Inter"/>
              </a:rPr>
              <a:t>Named a leader in </a:t>
            </a:r>
            <a:br>
              <a:rPr lang="en" sz="650">
                <a:latin typeface="Inter"/>
                <a:ea typeface="Inter"/>
                <a:cs typeface="Inter"/>
                <a:sym typeface="Inter"/>
              </a:rPr>
            </a:br>
            <a:r>
              <a:rPr lang="en" sz="650">
                <a:latin typeface="Inter"/>
                <a:ea typeface="Inter"/>
                <a:cs typeface="Inter"/>
                <a:sym typeface="Inter"/>
              </a:rPr>
              <a:t>The Forrester Wave™: Modern Digital Development Services</a:t>
            </a:r>
            <a:endParaRPr sz="650">
              <a:solidFill>
                <a:srgbClr val="000000"/>
              </a:solidFill>
              <a:latin typeface="Inter"/>
              <a:ea typeface="Inter"/>
              <a:cs typeface="Inter"/>
              <a:sym typeface="Inter"/>
            </a:endParaRPr>
          </a:p>
          <a:p>
            <a:pPr indent="0" lvl="0" marL="0" rtl="0" algn="ctr">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ctr">
              <a:spcBef>
                <a:spcPts val="0"/>
              </a:spcBef>
              <a:spcAft>
                <a:spcPts val="0"/>
              </a:spcAft>
              <a:buNone/>
            </a:pPr>
            <a:r>
              <a:rPr b="1" lang="en" sz="700">
                <a:latin typeface="Inter"/>
                <a:ea typeface="Inter"/>
                <a:cs typeface="Inter"/>
                <a:sym typeface="Inter"/>
              </a:rPr>
              <a:t>2022</a:t>
            </a:r>
            <a:endParaRPr sz="700">
              <a:solidFill>
                <a:srgbClr val="000000"/>
              </a:solidFill>
              <a:latin typeface="Inter Light"/>
              <a:ea typeface="Inter Light"/>
              <a:cs typeface="Inter Light"/>
              <a:sym typeface="Inter Light"/>
            </a:endParaRPr>
          </a:p>
          <a:p>
            <a:pPr indent="0" lvl="0" marL="0" marR="0" rtl="0" algn="ctr">
              <a:lnSpc>
                <a:spcPct val="100000"/>
              </a:lnSpc>
              <a:spcBef>
                <a:spcPts val="0"/>
              </a:spcBef>
              <a:spcAft>
                <a:spcPts val="0"/>
              </a:spcAft>
              <a:buNone/>
            </a:pPr>
            <a:r>
              <a:t/>
            </a:r>
            <a:endParaRPr sz="650">
              <a:latin typeface="Inter Light"/>
              <a:ea typeface="Inter Light"/>
              <a:cs typeface="Inter Light"/>
              <a:sym typeface="Inter Light"/>
            </a:endParaRPr>
          </a:p>
        </p:txBody>
      </p:sp>
      <p:sp>
        <p:nvSpPr>
          <p:cNvPr id="252" name="Google Shape;252;p41"/>
          <p:cNvSpPr/>
          <p:nvPr/>
        </p:nvSpPr>
        <p:spPr>
          <a:xfrm>
            <a:off x="6616006" y="2624093"/>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txBox="1"/>
          <p:nvPr/>
        </p:nvSpPr>
        <p:spPr>
          <a:xfrm>
            <a:off x="6858496" y="2372170"/>
            <a:ext cx="678600" cy="423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000">
                <a:latin typeface="Inter"/>
                <a:ea typeface="Inter"/>
                <a:cs typeface="Inter"/>
                <a:sym typeface="Inter"/>
              </a:rPr>
              <a:t>12,500+</a:t>
            </a:r>
            <a:endParaRPr sz="1000">
              <a:latin typeface="Inter"/>
              <a:ea typeface="Inter"/>
              <a:cs typeface="Inter"/>
              <a:sym typeface="Inter"/>
            </a:endParaRPr>
          </a:p>
          <a:p>
            <a:pPr indent="0" lvl="0" marL="0" rtl="0" algn="l">
              <a:spcBef>
                <a:spcPts val="0"/>
              </a:spcBef>
              <a:spcAft>
                <a:spcPts val="0"/>
              </a:spcAft>
              <a:buNone/>
            </a:pPr>
            <a:r>
              <a:rPr lang="en" sz="650">
                <a:latin typeface="Inter"/>
                <a:ea typeface="Inter"/>
                <a:cs typeface="Inter"/>
                <a:sym typeface="Inter"/>
              </a:rPr>
              <a:t>Thoughtworkers</a:t>
            </a:r>
            <a:endParaRPr sz="650">
              <a:latin typeface="Inter"/>
              <a:ea typeface="Inter"/>
              <a:cs typeface="Inter"/>
              <a:sym typeface="Inter"/>
            </a:endParaRPr>
          </a:p>
          <a:p>
            <a:pPr indent="0" lvl="0" marL="0" rtl="0" algn="l">
              <a:spcBef>
                <a:spcPts val="0"/>
              </a:spcBef>
              <a:spcAft>
                <a:spcPts val="0"/>
              </a:spcAft>
              <a:buNone/>
            </a:pPr>
            <a:r>
              <a:t/>
            </a:r>
            <a:endParaRPr sz="400">
              <a:solidFill>
                <a:srgbClr val="000000"/>
              </a:solidFill>
              <a:latin typeface="Inter Light"/>
              <a:ea typeface="Inter Light"/>
              <a:cs typeface="Inter Light"/>
              <a:sym typeface="Inter Light"/>
            </a:endParaRPr>
          </a:p>
          <a:p>
            <a:pPr indent="0" lvl="0" marL="0" rtl="0" algn="l">
              <a:spcBef>
                <a:spcPts val="0"/>
              </a:spcBef>
              <a:spcAft>
                <a:spcPts val="0"/>
              </a:spcAft>
              <a:buNone/>
            </a:pPr>
            <a:r>
              <a:rPr b="1" lang="en" sz="700">
                <a:latin typeface="Inter"/>
                <a:ea typeface="Inter"/>
                <a:cs typeface="Inter"/>
                <a:sym typeface="Inter"/>
              </a:rPr>
              <a:t>2022</a:t>
            </a:r>
            <a:endParaRPr sz="700">
              <a:latin typeface="Inter Light"/>
              <a:ea typeface="Inter Light"/>
              <a:cs typeface="Inter Light"/>
              <a:sym typeface="Inter Light"/>
            </a:endParaRPr>
          </a:p>
        </p:txBody>
      </p:sp>
      <p:pic>
        <p:nvPicPr>
          <p:cNvPr id="254" name="Google Shape;254;p41"/>
          <p:cNvPicPr preferRelativeResize="0"/>
          <p:nvPr/>
        </p:nvPicPr>
        <p:blipFill>
          <a:blip r:embed="rId11">
            <a:alphaModFix/>
          </a:blip>
          <a:stretch>
            <a:fillRect/>
          </a:stretch>
        </p:blipFill>
        <p:spPr>
          <a:xfrm>
            <a:off x="4646526" y="3970163"/>
            <a:ext cx="759600" cy="258651"/>
          </a:xfrm>
          <a:prstGeom prst="rect">
            <a:avLst/>
          </a:prstGeom>
          <a:noFill/>
          <a:ln>
            <a:noFill/>
          </a:ln>
        </p:spPr>
      </p:pic>
      <p:sp>
        <p:nvSpPr>
          <p:cNvPr id="255" name="Google Shape;255;p41"/>
          <p:cNvSpPr txBox="1"/>
          <p:nvPr/>
        </p:nvSpPr>
        <p:spPr>
          <a:xfrm>
            <a:off x="374450" y="748100"/>
            <a:ext cx="6999600" cy="42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1200"/>
              </a:spcAft>
              <a:buNone/>
            </a:pPr>
            <a:r>
              <a:rPr lang="en">
                <a:solidFill>
                  <a:srgbClr val="000000"/>
                </a:solidFill>
                <a:latin typeface="Inter SemiBold"/>
                <a:ea typeface="Inter SemiBold"/>
                <a:cs typeface="Inter SemiBold"/>
                <a:sym typeface="Inter SemiBold"/>
              </a:rPr>
              <a:t>Over the past </a:t>
            </a:r>
            <a:r>
              <a:rPr lang="en">
                <a:latin typeface="Inter SemiBold"/>
                <a:ea typeface="Inter SemiBold"/>
                <a:cs typeface="Inter SemiBold"/>
                <a:sym typeface="Inter SemiBold"/>
              </a:rPr>
              <a:t>30</a:t>
            </a:r>
            <a:r>
              <a:rPr lang="en">
                <a:solidFill>
                  <a:srgbClr val="000000"/>
                </a:solidFill>
                <a:latin typeface="Inter SemiBold"/>
                <a:ea typeface="Inter SemiBold"/>
                <a:cs typeface="Inter SemiBold"/>
                <a:sym typeface="Inter SemiBold"/>
              </a:rPr>
              <a:t>+ years, Thoughtworks has a reputation of being on the forefront, defining the principles used by the most advanced organizations.</a:t>
            </a:r>
            <a:endParaRPr>
              <a:solidFill>
                <a:srgbClr val="000000"/>
              </a:solidFill>
              <a:latin typeface="Inter SemiBold"/>
              <a:ea typeface="Inter SemiBold"/>
              <a:cs typeface="Inter SemiBold"/>
              <a:sym typeface="Inter SemiBold"/>
            </a:endParaRPr>
          </a:p>
        </p:txBody>
      </p:sp>
      <p:sp>
        <p:nvSpPr>
          <p:cNvPr id="256" name="Google Shape;256;p41"/>
          <p:cNvSpPr txBox="1"/>
          <p:nvPr/>
        </p:nvSpPr>
        <p:spPr>
          <a:xfrm>
            <a:off x="864851" y="4197284"/>
            <a:ext cx="440100" cy="1953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333333"/>
              </a:buClr>
              <a:buSzPts val="900"/>
              <a:buFont typeface="Open Sans"/>
              <a:buNone/>
            </a:pPr>
            <a:r>
              <a:rPr b="1" lang="en" sz="700">
                <a:latin typeface="Inter"/>
                <a:ea typeface="Inter"/>
                <a:cs typeface="Inter"/>
                <a:sym typeface="Inter"/>
              </a:rPr>
              <a:t>2001</a:t>
            </a:r>
            <a:endParaRPr sz="500"/>
          </a:p>
        </p:txBody>
      </p:sp>
      <p:sp>
        <p:nvSpPr>
          <p:cNvPr id="257" name="Google Shape;257;p41"/>
          <p:cNvSpPr txBox="1"/>
          <p:nvPr/>
        </p:nvSpPr>
        <p:spPr>
          <a:xfrm>
            <a:off x="599672" y="3861656"/>
            <a:ext cx="981000" cy="381000"/>
          </a:xfrm>
          <a:prstGeom prst="rect">
            <a:avLst/>
          </a:prstGeom>
          <a:noFill/>
          <a:ln>
            <a:noFill/>
          </a:ln>
        </p:spPr>
        <p:txBody>
          <a:bodyPr anchorCtr="0" anchor="t" bIns="19050" lIns="19050" spcFirstLastPara="1" rIns="19050" wrap="square" tIns="19050">
            <a:noAutofit/>
          </a:bodyPr>
          <a:lstStyle/>
          <a:p>
            <a:pPr indent="0" lvl="0" marL="0" rtl="0" algn="ctr">
              <a:spcBef>
                <a:spcPts val="0"/>
              </a:spcBef>
              <a:spcAft>
                <a:spcPts val="0"/>
              </a:spcAft>
              <a:buClr>
                <a:srgbClr val="000000"/>
              </a:buClr>
              <a:buSzPts val="600"/>
              <a:buFont typeface="Helvetica Neue"/>
              <a:buNone/>
            </a:pPr>
            <a:r>
              <a:rPr lang="en" sz="700">
                <a:solidFill>
                  <a:srgbClr val="FF0000"/>
                </a:solidFill>
              </a:rPr>
              <a:t>Chief Scientist, Martin Fowler co-authors </a:t>
            </a:r>
            <a:r>
              <a:rPr b="1" lang="en" sz="700">
                <a:solidFill>
                  <a:srgbClr val="FF0000"/>
                </a:solidFill>
              </a:rPr>
              <a:t>Agile Manifesto </a:t>
            </a:r>
            <a:endParaRPr b="1" sz="700">
              <a:solidFill>
                <a:srgbClr val="FF0000"/>
              </a:solidFill>
            </a:endParaRPr>
          </a:p>
          <a:p>
            <a:pPr indent="0" lvl="0" marL="0" marR="0" rtl="0" algn="ctr">
              <a:lnSpc>
                <a:spcPct val="100000"/>
              </a:lnSpc>
              <a:spcBef>
                <a:spcPts val="0"/>
              </a:spcBef>
              <a:spcAft>
                <a:spcPts val="0"/>
              </a:spcAft>
              <a:buClr>
                <a:srgbClr val="5E5E5E"/>
              </a:buClr>
              <a:buSzPts val="700"/>
              <a:buFont typeface="Open Sans"/>
              <a:buNone/>
            </a:pPr>
            <a:r>
              <a:t/>
            </a:r>
            <a:endParaRPr sz="700">
              <a:solidFill>
                <a:srgbClr val="5E5E5E"/>
              </a:solidFill>
            </a:endParaRPr>
          </a:p>
        </p:txBody>
      </p:sp>
      <p:sp>
        <p:nvSpPr>
          <p:cNvPr id="258" name="Google Shape;258;p41"/>
          <p:cNvSpPr/>
          <p:nvPr/>
        </p:nvSpPr>
        <p:spPr>
          <a:xfrm>
            <a:off x="1615903" y="3982504"/>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41"/>
          <p:cNvPicPr preferRelativeResize="0"/>
          <p:nvPr/>
        </p:nvPicPr>
        <p:blipFill>
          <a:blip r:embed="rId12">
            <a:alphaModFix/>
          </a:blip>
          <a:stretch>
            <a:fillRect/>
          </a:stretch>
        </p:blipFill>
        <p:spPr>
          <a:xfrm>
            <a:off x="2236720" y="1594537"/>
            <a:ext cx="300675" cy="396288"/>
          </a:xfrm>
          <a:prstGeom prst="rect">
            <a:avLst/>
          </a:prstGeom>
          <a:noFill/>
          <a:ln>
            <a:noFill/>
          </a:ln>
        </p:spPr>
      </p:pic>
      <p:sp>
        <p:nvSpPr>
          <p:cNvPr id="260" name="Google Shape;260;p41"/>
          <p:cNvSpPr txBox="1"/>
          <p:nvPr/>
        </p:nvSpPr>
        <p:spPr>
          <a:xfrm>
            <a:off x="1936118" y="2046650"/>
            <a:ext cx="903900" cy="381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5E5E5E"/>
              </a:buClr>
              <a:buSzPts val="700"/>
              <a:buFont typeface="Open Sans"/>
              <a:buNone/>
            </a:pPr>
            <a:r>
              <a:rPr b="1" lang="en" sz="600">
                <a:solidFill>
                  <a:srgbClr val="FF0000"/>
                </a:solidFill>
              </a:rPr>
              <a:t>Continuous Delivery</a:t>
            </a:r>
            <a:r>
              <a:rPr b="1" lang="en" sz="600">
                <a:solidFill>
                  <a:srgbClr val="FF0000"/>
                </a:solidFill>
              </a:rPr>
              <a:t> book, changes how software is delivered to production</a:t>
            </a:r>
            <a:endParaRPr b="1" sz="400">
              <a:solidFill>
                <a:srgbClr val="FF0000"/>
              </a:solidFill>
            </a:endParaRPr>
          </a:p>
        </p:txBody>
      </p:sp>
      <p:pic>
        <p:nvPicPr>
          <p:cNvPr id="261" name="Google Shape;261;p41"/>
          <p:cNvPicPr preferRelativeResize="0"/>
          <p:nvPr/>
        </p:nvPicPr>
        <p:blipFill>
          <a:blip r:embed="rId13">
            <a:alphaModFix/>
          </a:blip>
          <a:stretch>
            <a:fillRect/>
          </a:stretch>
        </p:blipFill>
        <p:spPr>
          <a:xfrm>
            <a:off x="4224715" y="3090646"/>
            <a:ext cx="352650" cy="419013"/>
          </a:xfrm>
          <a:prstGeom prst="rect">
            <a:avLst/>
          </a:prstGeom>
          <a:noFill/>
          <a:ln>
            <a:noFill/>
          </a:ln>
        </p:spPr>
      </p:pic>
      <p:sp>
        <p:nvSpPr>
          <p:cNvPr id="262" name="Google Shape;262;p41"/>
          <p:cNvSpPr txBox="1"/>
          <p:nvPr/>
        </p:nvSpPr>
        <p:spPr>
          <a:xfrm>
            <a:off x="4501874" y="3048263"/>
            <a:ext cx="753300" cy="381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5E5E5E"/>
              </a:buClr>
              <a:buSzPts val="700"/>
              <a:buFont typeface="Open Sans"/>
              <a:buNone/>
            </a:pPr>
            <a:r>
              <a:rPr b="1" lang="en" sz="600">
                <a:solidFill>
                  <a:srgbClr val="FF0000"/>
                </a:solidFill>
              </a:rPr>
              <a:t>Microservices</a:t>
            </a:r>
            <a:r>
              <a:rPr b="1" lang="en" sz="600">
                <a:solidFill>
                  <a:srgbClr val="FF0000"/>
                </a:solidFill>
              </a:rPr>
              <a:t> paper and book, revolutionizes distributed computing </a:t>
            </a:r>
            <a:endParaRPr b="1" sz="600">
              <a:solidFill>
                <a:srgbClr val="FF0000"/>
              </a:solidFill>
            </a:endParaRPr>
          </a:p>
        </p:txBody>
      </p:sp>
      <p:sp>
        <p:nvSpPr>
          <p:cNvPr id="263" name="Google Shape;263;p41"/>
          <p:cNvSpPr/>
          <p:nvPr/>
        </p:nvSpPr>
        <p:spPr>
          <a:xfrm>
            <a:off x="4057679" y="3277849"/>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a:off x="6529560" y="1862093"/>
            <a:ext cx="114300" cy="114300"/>
          </a:xfrm>
          <a:prstGeom prst="ellipse">
            <a:avLst/>
          </a:prstGeom>
          <a:solidFill>
            <a:srgbClr val="F26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txBox="1"/>
          <p:nvPr/>
        </p:nvSpPr>
        <p:spPr>
          <a:xfrm>
            <a:off x="6729468" y="1794375"/>
            <a:ext cx="903900" cy="381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5E5E5E"/>
              </a:buClr>
              <a:buSzPts val="700"/>
              <a:buFont typeface="Open Sans"/>
              <a:buNone/>
            </a:pPr>
            <a:r>
              <a:rPr b="1" lang="en" sz="600">
                <a:solidFill>
                  <a:srgbClr val="FF0000"/>
                </a:solidFill>
              </a:rPr>
              <a:t>Data Mesh</a:t>
            </a:r>
            <a:r>
              <a:rPr b="1" lang="en" sz="600">
                <a:solidFill>
                  <a:srgbClr val="FF0000"/>
                </a:solidFill>
              </a:rPr>
              <a:t> </a:t>
            </a:r>
            <a:br>
              <a:rPr b="1" lang="en" sz="600">
                <a:solidFill>
                  <a:srgbClr val="FF0000"/>
                </a:solidFill>
              </a:rPr>
            </a:br>
            <a:r>
              <a:rPr b="1" lang="en" sz="600">
                <a:solidFill>
                  <a:srgbClr val="FF0000"/>
                </a:solidFill>
              </a:rPr>
              <a:t>book, deliver data driven value at scale</a:t>
            </a:r>
            <a:endParaRPr b="1" sz="600">
              <a:solidFill>
                <a:srgbClr val="FF0000"/>
              </a:solidFill>
            </a:endParaRPr>
          </a:p>
          <a:p>
            <a:pPr indent="0" lvl="0" marL="0" marR="0" rtl="0" algn="ctr">
              <a:lnSpc>
                <a:spcPct val="100000"/>
              </a:lnSpc>
              <a:spcBef>
                <a:spcPts val="0"/>
              </a:spcBef>
              <a:spcAft>
                <a:spcPts val="0"/>
              </a:spcAft>
              <a:buClr>
                <a:srgbClr val="5E5E5E"/>
              </a:buClr>
              <a:buSzPts val="700"/>
              <a:buFont typeface="Open Sans"/>
              <a:buNone/>
            </a:pPr>
            <a:r>
              <a:rPr b="1" lang="en" sz="700">
                <a:solidFill>
                  <a:srgbClr val="FF0000"/>
                </a:solidFill>
              </a:rPr>
              <a:t>2021</a:t>
            </a:r>
            <a:endParaRPr b="1" sz="700">
              <a:solidFill>
                <a:srgbClr val="FF0000"/>
              </a:solidFill>
            </a:endParaRPr>
          </a:p>
        </p:txBody>
      </p:sp>
      <p:pic>
        <p:nvPicPr>
          <p:cNvPr id="266" name="Google Shape;266;p41"/>
          <p:cNvPicPr preferRelativeResize="0"/>
          <p:nvPr/>
        </p:nvPicPr>
        <p:blipFill>
          <a:blip r:embed="rId14">
            <a:alphaModFix/>
          </a:blip>
          <a:stretch>
            <a:fillRect/>
          </a:stretch>
        </p:blipFill>
        <p:spPr>
          <a:xfrm>
            <a:off x="6922439" y="1169307"/>
            <a:ext cx="550725" cy="55074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9"/>
          <p:cNvSpPr/>
          <p:nvPr/>
        </p:nvSpPr>
        <p:spPr>
          <a:xfrm>
            <a:off x="86400" y="164750"/>
            <a:ext cx="8019000" cy="85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9"/>
          <p:cNvSpPr txBox="1"/>
          <p:nvPr/>
        </p:nvSpPr>
        <p:spPr>
          <a:xfrm>
            <a:off x="4425125" y="4675250"/>
            <a:ext cx="36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76" name="Google Shape;576;p59"/>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2022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  Confidential </a:t>
            </a:r>
            <a:endParaRPr i="0" sz="600" u="none" cap="none" strike="noStrike">
              <a:solidFill>
                <a:srgbClr val="D9D9D9"/>
              </a:solidFill>
              <a:latin typeface="Inter"/>
              <a:ea typeface="Inter"/>
              <a:cs typeface="Inter"/>
              <a:sym typeface="Inter"/>
            </a:endParaRPr>
          </a:p>
        </p:txBody>
      </p:sp>
      <p:sp>
        <p:nvSpPr>
          <p:cNvPr id="577" name="Google Shape;577;p59"/>
          <p:cNvSpPr txBox="1"/>
          <p:nvPr>
            <p:ph idx="4294967295" type="title"/>
          </p:nvPr>
        </p:nvSpPr>
        <p:spPr>
          <a:xfrm>
            <a:off x="369000" y="365700"/>
            <a:ext cx="6502200" cy="4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Outcome - </a:t>
            </a:r>
            <a:r>
              <a:rPr lang="en" sz="2400">
                <a:solidFill>
                  <a:schemeClr val="accent1"/>
                </a:solidFill>
              </a:rPr>
              <a:t>Value Summary</a:t>
            </a:r>
            <a:endParaRPr sz="2400">
              <a:solidFill>
                <a:schemeClr val="accent1"/>
              </a:solidFill>
            </a:endParaRPr>
          </a:p>
        </p:txBody>
      </p:sp>
      <p:pic>
        <p:nvPicPr>
          <p:cNvPr id="578" name="Google Shape;578;p59"/>
          <p:cNvPicPr preferRelativeResize="0"/>
          <p:nvPr/>
        </p:nvPicPr>
        <p:blipFill>
          <a:blip r:embed="rId3">
            <a:alphaModFix/>
          </a:blip>
          <a:stretch>
            <a:fillRect/>
          </a:stretch>
        </p:blipFill>
        <p:spPr>
          <a:xfrm>
            <a:off x="152400" y="1171250"/>
            <a:ext cx="8040833" cy="335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0"/>
          <p:cNvSpPr/>
          <p:nvPr/>
        </p:nvSpPr>
        <p:spPr>
          <a:xfrm>
            <a:off x="86400" y="164750"/>
            <a:ext cx="8019000" cy="85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0"/>
          <p:cNvSpPr txBox="1"/>
          <p:nvPr/>
        </p:nvSpPr>
        <p:spPr>
          <a:xfrm>
            <a:off x="4425125" y="4675250"/>
            <a:ext cx="36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85" name="Google Shape;585;p60"/>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2022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  Confidential </a:t>
            </a:r>
            <a:endParaRPr i="0" sz="600" u="none" cap="none" strike="noStrike">
              <a:solidFill>
                <a:srgbClr val="D9D9D9"/>
              </a:solidFill>
              <a:latin typeface="Inter"/>
              <a:ea typeface="Inter"/>
              <a:cs typeface="Inter"/>
              <a:sym typeface="Inter"/>
            </a:endParaRPr>
          </a:p>
        </p:txBody>
      </p:sp>
      <p:sp>
        <p:nvSpPr>
          <p:cNvPr id="586" name="Google Shape;586;p60"/>
          <p:cNvSpPr txBox="1"/>
          <p:nvPr>
            <p:ph idx="4294967295" type="title"/>
          </p:nvPr>
        </p:nvSpPr>
        <p:spPr>
          <a:xfrm>
            <a:off x="369000" y="365700"/>
            <a:ext cx="6502200" cy="4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Outcome</a:t>
            </a:r>
            <a:r>
              <a:rPr lang="en" sz="2400">
                <a:solidFill>
                  <a:schemeClr val="accent1"/>
                </a:solidFill>
              </a:rPr>
              <a:t> </a:t>
            </a:r>
            <a:r>
              <a:rPr lang="en" sz="2400">
                <a:solidFill>
                  <a:schemeClr val="accent1"/>
                </a:solidFill>
              </a:rPr>
              <a:t>- Value Summary</a:t>
            </a:r>
            <a:endParaRPr sz="2400">
              <a:solidFill>
                <a:schemeClr val="accent1"/>
              </a:solidFill>
            </a:endParaRPr>
          </a:p>
        </p:txBody>
      </p:sp>
      <p:sp>
        <p:nvSpPr>
          <p:cNvPr id="587" name="Google Shape;587;p60"/>
          <p:cNvSpPr txBox="1"/>
          <p:nvPr/>
        </p:nvSpPr>
        <p:spPr>
          <a:xfrm>
            <a:off x="8911000" y="0"/>
            <a:ext cx="232800" cy="2463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latin typeface="Inter"/>
                <a:ea typeface="Inter"/>
                <a:cs typeface="Inter"/>
                <a:sym typeface="Inter"/>
              </a:rPr>
              <a:t>S</a:t>
            </a:r>
            <a:endParaRPr sz="400">
              <a:latin typeface="Inter"/>
              <a:ea typeface="Inter"/>
              <a:cs typeface="Inter"/>
              <a:sym typeface="Inter"/>
            </a:endParaRPr>
          </a:p>
        </p:txBody>
      </p:sp>
      <p:pic>
        <p:nvPicPr>
          <p:cNvPr id="588" name="Google Shape;588;p60"/>
          <p:cNvPicPr preferRelativeResize="0"/>
          <p:nvPr/>
        </p:nvPicPr>
        <p:blipFill>
          <a:blip r:embed="rId3">
            <a:alphaModFix/>
          </a:blip>
          <a:stretch>
            <a:fillRect/>
          </a:stretch>
        </p:blipFill>
        <p:spPr>
          <a:xfrm>
            <a:off x="452332" y="800100"/>
            <a:ext cx="7653069" cy="3722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1"/>
          <p:cNvSpPr/>
          <p:nvPr/>
        </p:nvSpPr>
        <p:spPr>
          <a:xfrm>
            <a:off x="3974700" y="4783125"/>
            <a:ext cx="4793700" cy="22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4" name="Google Shape;594;p61"/>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Connect</a:t>
            </a:r>
            <a:r>
              <a:rPr lang="en" sz="2400">
                <a:solidFill>
                  <a:schemeClr val="accent1"/>
                </a:solidFill>
              </a:rPr>
              <a:t>ing</a:t>
            </a:r>
            <a:r>
              <a:rPr lang="en" sz="2400">
                <a:solidFill>
                  <a:schemeClr val="accent1"/>
                </a:solidFill>
              </a:rPr>
              <a:t> to </a:t>
            </a:r>
            <a:r>
              <a:rPr lang="en" sz="2400">
                <a:solidFill>
                  <a:schemeClr val="accent1"/>
                </a:solidFill>
              </a:rPr>
              <a:t>business</a:t>
            </a:r>
            <a:r>
              <a:rPr lang="en" sz="2400">
                <a:solidFill>
                  <a:schemeClr val="accent1"/>
                </a:solidFill>
              </a:rPr>
              <a:t> outcomes</a:t>
            </a:r>
            <a:endParaRPr>
              <a:solidFill>
                <a:schemeClr val="accent1"/>
              </a:solidFill>
            </a:endParaRPr>
          </a:p>
          <a:p>
            <a:pPr indent="0" lvl="0" marL="0" rtl="0" algn="l">
              <a:spcBef>
                <a:spcPts val="0"/>
              </a:spcBef>
              <a:spcAft>
                <a:spcPts val="0"/>
              </a:spcAft>
              <a:buNone/>
            </a:pPr>
            <a:r>
              <a:t/>
            </a:r>
            <a:endParaRPr/>
          </a:p>
        </p:txBody>
      </p:sp>
      <p:sp>
        <p:nvSpPr>
          <p:cNvPr id="595" name="Google Shape;595;p61"/>
          <p:cNvSpPr/>
          <p:nvPr/>
        </p:nvSpPr>
        <p:spPr>
          <a:xfrm>
            <a:off x="417000" y="4118850"/>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CI/CD</a:t>
            </a:r>
            <a:endParaRPr sz="800">
              <a:solidFill>
                <a:schemeClr val="lt1"/>
              </a:solidFill>
              <a:latin typeface="Inter"/>
              <a:ea typeface="Inter"/>
              <a:cs typeface="Inter"/>
              <a:sym typeface="Inter"/>
            </a:endParaRPr>
          </a:p>
        </p:txBody>
      </p:sp>
      <p:sp>
        <p:nvSpPr>
          <p:cNvPr id="596" name="Google Shape;596;p61"/>
          <p:cNvSpPr/>
          <p:nvPr/>
        </p:nvSpPr>
        <p:spPr>
          <a:xfrm>
            <a:off x="1817115" y="4118850"/>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Observability</a:t>
            </a:r>
            <a:endParaRPr sz="800">
              <a:solidFill>
                <a:schemeClr val="lt1"/>
              </a:solidFill>
              <a:latin typeface="Inter"/>
              <a:ea typeface="Inter"/>
              <a:cs typeface="Inter"/>
              <a:sym typeface="Inter"/>
            </a:endParaRPr>
          </a:p>
        </p:txBody>
      </p:sp>
      <p:sp>
        <p:nvSpPr>
          <p:cNvPr id="597" name="Google Shape;597;p61"/>
          <p:cNvSpPr/>
          <p:nvPr/>
        </p:nvSpPr>
        <p:spPr>
          <a:xfrm>
            <a:off x="3217231" y="4118850"/>
            <a:ext cx="1280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Container Orchestration</a:t>
            </a:r>
            <a:endParaRPr sz="800">
              <a:solidFill>
                <a:schemeClr val="lt1"/>
              </a:solidFill>
              <a:latin typeface="Inter"/>
              <a:ea typeface="Inter"/>
              <a:cs typeface="Inter"/>
              <a:sym typeface="Inter"/>
            </a:endParaRPr>
          </a:p>
        </p:txBody>
      </p:sp>
      <p:sp>
        <p:nvSpPr>
          <p:cNvPr id="598" name="Google Shape;598;p61"/>
          <p:cNvSpPr/>
          <p:nvPr/>
        </p:nvSpPr>
        <p:spPr>
          <a:xfrm>
            <a:off x="4551420" y="4118850"/>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Secrets Management</a:t>
            </a:r>
            <a:endParaRPr sz="800">
              <a:solidFill>
                <a:schemeClr val="lt1"/>
              </a:solidFill>
              <a:latin typeface="Inter"/>
              <a:ea typeface="Inter"/>
              <a:cs typeface="Inter"/>
              <a:sym typeface="Inter"/>
            </a:endParaRPr>
          </a:p>
        </p:txBody>
      </p:sp>
      <p:sp>
        <p:nvSpPr>
          <p:cNvPr id="599" name="Google Shape;599;p61"/>
          <p:cNvSpPr/>
          <p:nvPr/>
        </p:nvSpPr>
        <p:spPr>
          <a:xfrm>
            <a:off x="5951535" y="4118850"/>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Certificate Management</a:t>
            </a:r>
            <a:endParaRPr sz="800">
              <a:solidFill>
                <a:schemeClr val="lt1"/>
              </a:solidFill>
              <a:latin typeface="Inter"/>
              <a:ea typeface="Inter"/>
              <a:cs typeface="Inter"/>
              <a:sym typeface="Inter"/>
            </a:endParaRPr>
          </a:p>
        </p:txBody>
      </p:sp>
      <p:sp>
        <p:nvSpPr>
          <p:cNvPr id="600" name="Google Shape;600;p61"/>
          <p:cNvSpPr/>
          <p:nvPr/>
        </p:nvSpPr>
        <p:spPr>
          <a:xfrm>
            <a:off x="7351651" y="4118850"/>
            <a:ext cx="1280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Paved Paths</a:t>
            </a:r>
            <a:endParaRPr sz="800">
              <a:solidFill>
                <a:schemeClr val="lt1"/>
              </a:solidFill>
              <a:latin typeface="Inter"/>
              <a:ea typeface="Inter"/>
              <a:cs typeface="Inter"/>
              <a:sym typeface="Inter"/>
            </a:endParaRPr>
          </a:p>
        </p:txBody>
      </p:sp>
      <p:sp>
        <p:nvSpPr>
          <p:cNvPr id="601" name="Google Shape;601;p61"/>
          <p:cNvSpPr/>
          <p:nvPr/>
        </p:nvSpPr>
        <p:spPr>
          <a:xfrm>
            <a:off x="118300" y="3081038"/>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Faster Application Startup</a:t>
            </a:r>
            <a:endParaRPr sz="800">
              <a:solidFill>
                <a:schemeClr val="lt1"/>
              </a:solidFill>
              <a:latin typeface="Inter"/>
              <a:ea typeface="Inter"/>
              <a:cs typeface="Inter"/>
              <a:sym typeface="Inter"/>
            </a:endParaRPr>
          </a:p>
        </p:txBody>
      </p:sp>
      <p:sp>
        <p:nvSpPr>
          <p:cNvPr id="602" name="Google Shape;602;p61"/>
          <p:cNvSpPr/>
          <p:nvPr/>
        </p:nvSpPr>
        <p:spPr>
          <a:xfrm>
            <a:off x="1424277" y="3081038"/>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Reduced Cognitive Load</a:t>
            </a:r>
            <a:endParaRPr sz="800">
              <a:solidFill>
                <a:schemeClr val="lt1"/>
              </a:solidFill>
              <a:latin typeface="Inter"/>
              <a:ea typeface="Inter"/>
              <a:cs typeface="Inter"/>
              <a:sym typeface="Inter"/>
            </a:endParaRPr>
          </a:p>
        </p:txBody>
      </p:sp>
      <p:sp>
        <p:nvSpPr>
          <p:cNvPr id="603" name="Google Shape;603;p61"/>
          <p:cNvSpPr/>
          <p:nvPr/>
        </p:nvSpPr>
        <p:spPr>
          <a:xfrm>
            <a:off x="2730229" y="3081038"/>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Faster Pipeline Development</a:t>
            </a:r>
            <a:endParaRPr sz="800">
              <a:solidFill>
                <a:schemeClr val="lt1"/>
              </a:solidFill>
              <a:latin typeface="Inter"/>
              <a:ea typeface="Inter"/>
              <a:cs typeface="Inter"/>
              <a:sym typeface="Inter"/>
            </a:endParaRPr>
          </a:p>
        </p:txBody>
      </p:sp>
      <p:sp>
        <p:nvSpPr>
          <p:cNvPr id="604" name="Google Shape;604;p61"/>
          <p:cNvSpPr/>
          <p:nvPr/>
        </p:nvSpPr>
        <p:spPr>
          <a:xfrm>
            <a:off x="3974701" y="3081038"/>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Observe Applications and Infra</a:t>
            </a:r>
            <a:endParaRPr sz="800">
              <a:solidFill>
                <a:schemeClr val="lt1"/>
              </a:solidFill>
              <a:latin typeface="Inter"/>
              <a:ea typeface="Inter"/>
              <a:cs typeface="Inter"/>
              <a:sym typeface="Inter"/>
            </a:endParaRPr>
          </a:p>
        </p:txBody>
      </p:sp>
      <p:sp>
        <p:nvSpPr>
          <p:cNvPr id="605" name="Google Shape;605;p61"/>
          <p:cNvSpPr/>
          <p:nvPr/>
        </p:nvSpPr>
        <p:spPr>
          <a:xfrm>
            <a:off x="5280666" y="3081038"/>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Security</a:t>
            </a:r>
            <a:endParaRPr sz="800">
              <a:solidFill>
                <a:schemeClr val="lt1"/>
              </a:solidFill>
              <a:latin typeface="Inter"/>
              <a:ea typeface="Inter"/>
              <a:cs typeface="Inter"/>
              <a:sym typeface="Inter"/>
            </a:endParaRPr>
          </a:p>
        </p:txBody>
      </p:sp>
      <p:sp>
        <p:nvSpPr>
          <p:cNvPr id="606" name="Google Shape;606;p61"/>
          <p:cNvSpPr/>
          <p:nvPr/>
        </p:nvSpPr>
        <p:spPr>
          <a:xfrm>
            <a:off x="6586630" y="3081038"/>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Monitor &amp; Alert</a:t>
            </a:r>
            <a:endParaRPr sz="800">
              <a:solidFill>
                <a:schemeClr val="lt1"/>
              </a:solidFill>
              <a:latin typeface="Inter"/>
              <a:ea typeface="Inter"/>
              <a:cs typeface="Inter"/>
              <a:sym typeface="Inter"/>
            </a:endParaRPr>
          </a:p>
        </p:txBody>
      </p:sp>
      <p:sp>
        <p:nvSpPr>
          <p:cNvPr id="607" name="Google Shape;607;p61"/>
          <p:cNvSpPr/>
          <p:nvPr/>
        </p:nvSpPr>
        <p:spPr>
          <a:xfrm>
            <a:off x="7831103" y="3081038"/>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Resilience &amp; Availability</a:t>
            </a:r>
            <a:endParaRPr sz="800">
              <a:solidFill>
                <a:schemeClr val="lt1"/>
              </a:solidFill>
              <a:latin typeface="Inter"/>
              <a:ea typeface="Inter"/>
              <a:cs typeface="Inter"/>
              <a:sym typeface="Inter"/>
            </a:endParaRPr>
          </a:p>
        </p:txBody>
      </p:sp>
      <p:sp>
        <p:nvSpPr>
          <p:cNvPr id="608" name="Google Shape;608;p61"/>
          <p:cNvSpPr/>
          <p:nvPr/>
        </p:nvSpPr>
        <p:spPr>
          <a:xfrm>
            <a:off x="1888613" y="2019100"/>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Time to Value</a:t>
            </a:r>
            <a:endParaRPr sz="800">
              <a:solidFill>
                <a:schemeClr val="lt1"/>
              </a:solidFill>
              <a:latin typeface="Inter"/>
              <a:ea typeface="Inter"/>
              <a:cs typeface="Inter"/>
              <a:sym typeface="Inter"/>
            </a:endParaRPr>
          </a:p>
        </p:txBody>
      </p:sp>
      <p:sp>
        <p:nvSpPr>
          <p:cNvPr id="609" name="Google Shape;609;p61"/>
          <p:cNvSpPr/>
          <p:nvPr/>
        </p:nvSpPr>
        <p:spPr>
          <a:xfrm>
            <a:off x="3194579" y="2019100"/>
            <a:ext cx="11946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Quality &amp; Reliability</a:t>
            </a:r>
            <a:endParaRPr sz="800">
              <a:solidFill>
                <a:schemeClr val="lt1"/>
              </a:solidFill>
              <a:latin typeface="Inter"/>
              <a:ea typeface="Inter"/>
              <a:cs typeface="Inter"/>
              <a:sym typeface="Inter"/>
            </a:endParaRPr>
          </a:p>
        </p:txBody>
      </p:sp>
      <p:sp>
        <p:nvSpPr>
          <p:cNvPr id="610" name="Google Shape;610;p61"/>
          <p:cNvSpPr/>
          <p:nvPr/>
        </p:nvSpPr>
        <p:spPr>
          <a:xfrm>
            <a:off x="4439054" y="2019100"/>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Predict, Prevent &amp; Recover Fast</a:t>
            </a:r>
            <a:endParaRPr sz="800">
              <a:solidFill>
                <a:schemeClr val="lt1"/>
              </a:solidFill>
              <a:latin typeface="Inter"/>
              <a:ea typeface="Inter"/>
              <a:cs typeface="Inter"/>
              <a:sym typeface="Inter"/>
            </a:endParaRPr>
          </a:p>
        </p:txBody>
      </p:sp>
      <p:sp>
        <p:nvSpPr>
          <p:cNvPr id="611" name="Google Shape;611;p61"/>
          <p:cNvSpPr/>
          <p:nvPr/>
        </p:nvSpPr>
        <p:spPr>
          <a:xfrm>
            <a:off x="5745021" y="2019100"/>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Innovation</a:t>
            </a:r>
            <a:endParaRPr sz="800">
              <a:solidFill>
                <a:schemeClr val="lt1"/>
              </a:solidFill>
              <a:latin typeface="Inter"/>
              <a:ea typeface="Inter"/>
              <a:cs typeface="Inter"/>
              <a:sym typeface="Inter"/>
            </a:endParaRPr>
          </a:p>
        </p:txBody>
      </p:sp>
      <p:sp>
        <p:nvSpPr>
          <p:cNvPr id="612" name="Google Shape;612;p61"/>
          <p:cNvSpPr/>
          <p:nvPr/>
        </p:nvSpPr>
        <p:spPr>
          <a:xfrm>
            <a:off x="7050988" y="2019100"/>
            <a:ext cx="11946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Cost Efficiency</a:t>
            </a:r>
            <a:endParaRPr sz="800">
              <a:solidFill>
                <a:schemeClr val="lt1"/>
              </a:solidFill>
              <a:latin typeface="Inter"/>
              <a:ea typeface="Inter"/>
              <a:cs typeface="Inter"/>
              <a:sym typeface="Inter"/>
            </a:endParaRPr>
          </a:p>
        </p:txBody>
      </p:sp>
      <p:sp>
        <p:nvSpPr>
          <p:cNvPr id="613" name="Google Shape;613;p61"/>
          <p:cNvSpPr/>
          <p:nvPr/>
        </p:nvSpPr>
        <p:spPr>
          <a:xfrm>
            <a:off x="1598850" y="1319800"/>
            <a:ext cx="1194600" cy="283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Inter"/>
                <a:ea typeface="Inter"/>
                <a:cs typeface="Inter"/>
                <a:sym typeface="Inter"/>
              </a:rPr>
              <a:t>Customer Experience</a:t>
            </a:r>
            <a:endParaRPr sz="800">
              <a:solidFill>
                <a:schemeClr val="lt1"/>
              </a:solidFill>
              <a:latin typeface="Inter"/>
              <a:ea typeface="Inter"/>
              <a:cs typeface="Inter"/>
              <a:sym typeface="Inter"/>
            </a:endParaRPr>
          </a:p>
        </p:txBody>
      </p:sp>
      <p:sp>
        <p:nvSpPr>
          <p:cNvPr id="614" name="Google Shape;614;p61"/>
          <p:cNvSpPr/>
          <p:nvPr/>
        </p:nvSpPr>
        <p:spPr>
          <a:xfrm>
            <a:off x="3380450" y="884013"/>
            <a:ext cx="1256100" cy="283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Revenue</a:t>
            </a:r>
            <a:endParaRPr sz="800">
              <a:solidFill>
                <a:schemeClr val="lt1"/>
              </a:solidFill>
              <a:latin typeface="Inter"/>
              <a:ea typeface="Inter"/>
              <a:cs typeface="Inter"/>
              <a:sym typeface="Inter"/>
            </a:endParaRPr>
          </a:p>
        </p:txBody>
      </p:sp>
      <p:sp>
        <p:nvSpPr>
          <p:cNvPr id="615" name="Google Shape;615;p61"/>
          <p:cNvSpPr/>
          <p:nvPr/>
        </p:nvSpPr>
        <p:spPr>
          <a:xfrm>
            <a:off x="4686425" y="884013"/>
            <a:ext cx="1194600" cy="283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Profitability</a:t>
            </a:r>
            <a:endParaRPr sz="800">
              <a:solidFill>
                <a:schemeClr val="lt1"/>
              </a:solidFill>
              <a:latin typeface="Inter"/>
              <a:ea typeface="Inter"/>
              <a:cs typeface="Inter"/>
              <a:sym typeface="Inter"/>
            </a:endParaRPr>
          </a:p>
        </p:txBody>
      </p:sp>
      <p:sp>
        <p:nvSpPr>
          <p:cNvPr id="616" name="Google Shape;616;p61"/>
          <p:cNvSpPr txBox="1"/>
          <p:nvPr/>
        </p:nvSpPr>
        <p:spPr>
          <a:xfrm>
            <a:off x="569100" y="3606550"/>
            <a:ext cx="3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17" name="Google Shape;617;p61"/>
          <p:cNvSpPr txBox="1"/>
          <p:nvPr/>
        </p:nvSpPr>
        <p:spPr>
          <a:xfrm>
            <a:off x="605950" y="3641700"/>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Contributes to</a:t>
            </a:r>
            <a:endParaRPr b="1" sz="400">
              <a:solidFill>
                <a:schemeClr val="lt1"/>
              </a:solidFill>
              <a:highlight>
                <a:schemeClr val="accent1"/>
              </a:highlight>
              <a:latin typeface="Inter"/>
              <a:ea typeface="Inter"/>
              <a:cs typeface="Inter"/>
              <a:sym typeface="Inter"/>
            </a:endParaRPr>
          </a:p>
        </p:txBody>
      </p:sp>
      <p:cxnSp>
        <p:nvCxnSpPr>
          <p:cNvPr id="618" name="Google Shape;618;p61"/>
          <p:cNvCxnSpPr>
            <a:endCxn id="601" idx="2"/>
          </p:cNvCxnSpPr>
          <p:nvPr/>
        </p:nvCxnSpPr>
        <p:spPr>
          <a:xfrm rot="10800000">
            <a:off x="746350" y="3410738"/>
            <a:ext cx="344100" cy="708000"/>
          </a:xfrm>
          <a:prstGeom prst="straightConnector1">
            <a:avLst/>
          </a:prstGeom>
          <a:noFill/>
          <a:ln cap="flat" cmpd="sng" w="9525">
            <a:solidFill>
              <a:srgbClr val="9E9E9E"/>
            </a:solidFill>
            <a:prstDash val="dash"/>
            <a:round/>
            <a:headEnd len="med" w="med" type="none"/>
            <a:tailEnd len="med" w="med" type="triangle"/>
          </a:ln>
        </p:spPr>
      </p:cxnSp>
      <p:cxnSp>
        <p:nvCxnSpPr>
          <p:cNvPr id="619" name="Google Shape;619;p61"/>
          <p:cNvCxnSpPr>
            <a:stCxn id="595" idx="0"/>
            <a:endCxn id="602" idx="2"/>
          </p:cNvCxnSpPr>
          <p:nvPr/>
        </p:nvCxnSpPr>
        <p:spPr>
          <a:xfrm flipH="1" rot="10800000">
            <a:off x="1090350" y="3410850"/>
            <a:ext cx="962100" cy="708000"/>
          </a:xfrm>
          <a:prstGeom prst="straightConnector1">
            <a:avLst/>
          </a:prstGeom>
          <a:noFill/>
          <a:ln cap="flat" cmpd="sng" w="9525">
            <a:solidFill>
              <a:srgbClr val="9E9E9E"/>
            </a:solidFill>
            <a:prstDash val="dash"/>
            <a:round/>
            <a:headEnd len="med" w="med" type="none"/>
            <a:tailEnd len="med" w="med" type="triangle"/>
          </a:ln>
        </p:spPr>
      </p:cxnSp>
      <p:cxnSp>
        <p:nvCxnSpPr>
          <p:cNvPr id="620" name="Google Shape;620;p61"/>
          <p:cNvCxnSpPr>
            <a:stCxn id="595" idx="0"/>
          </p:cNvCxnSpPr>
          <p:nvPr/>
        </p:nvCxnSpPr>
        <p:spPr>
          <a:xfrm flipH="1" rot="10800000">
            <a:off x="1090350" y="3410850"/>
            <a:ext cx="2211600" cy="708000"/>
          </a:xfrm>
          <a:prstGeom prst="straightConnector1">
            <a:avLst/>
          </a:prstGeom>
          <a:noFill/>
          <a:ln cap="flat" cmpd="sng" w="9525">
            <a:solidFill>
              <a:srgbClr val="9E9E9E"/>
            </a:solidFill>
            <a:prstDash val="dash"/>
            <a:round/>
            <a:headEnd len="med" w="med" type="none"/>
            <a:tailEnd len="med" w="med" type="triangle"/>
          </a:ln>
        </p:spPr>
      </p:cxnSp>
      <p:sp>
        <p:nvSpPr>
          <p:cNvPr id="621" name="Google Shape;621;p61"/>
          <p:cNvSpPr txBox="1"/>
          <p:nvPr/>
        </p:nvSpPr>
        <p:spPr>
          <a:xfrm>
            <a:off x="1258863" y="3534050"/>
            <a:ext cx="62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400">
                <a:solidFill>
                  <a:schemeClr val="lt1"/>
                </a:solidFill>
                <a:highlight>
                  <a:schemeClr val="accent1"/>
                </a:highlight>
                <a:latin typeface="Inter"/>
                <a:ea typeface="Inter"/>
                <a:cs typeface="Inter"/>
                <a:sym typeface="Inter"/>
              </a:rPr>
              <a:t>Contributes to</a:t>
            </a:r>
            <a:endParaRPr b="1" sz="400">
              <a:solidFill>
                <a:schemeClr val="lt1"/>
              </a:solidFill>
              <a:highlight>
                <a:schemeClr val="accent1"/>
              </a:highlight>
              <a:latin typeface="Inter"/>
              <a:ea typeface="Inter"/>
              <a:cs typeface="Inter"/>
              <a:sym typeface="Inter"/>
            </a:endParaRPr>
          </a:p>
          <a:p>
            <a:pPr indent="0" lvl="0" marL="0" rtl="0" algn="l">
              <a:spcBef>
                <a:spcPts val="0"/>
              </a:spcBef>
              <a:spcAft>
                <a:spcPts val="0"/>
              </a:spcAft>
              <a:buNone/>
            </a:pPr>
            <a:r>
              <a:t/>
            </a:r>
            <a:endParaRPr b="1" sz="400">
              <a:solidFill>
                <a:schemeClr val="lt1"/>
              </a:solidFill>
              <a:highlight>
                <a:schemeClr val="dk1"/>
              </a:highlight>
              <a:latin typeface="Inter"/>
              <a:ea typeface="Inter"/>
              <a:cs typeface="Inter"/>
              <a:sym typeface="Inter"/>
            </a:endParaRPr>
          </a:p>
        </p:txBody>
      </p:sp>
      <p:sp>
        <p:nvSpPr>
          <p:cNvPr id="622" name="Google Shape;622;p61"/>
          <p:cNvSpPr txBox="1"/>
          <p:nvPr/>
        </p:nvSpPr>
        <p:spPr>
          <a:xfrm>
            <a:off x="1980700" y="3641700"/>
            <a:ext cx="5784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dk1"/>
                </a:highlight>
                <a:latin typeface="Inter"/>
                <a:ea typeface="Inter"/>
                <a:cs typeface="Inter"/>
                <a:sym typeface="Inter"/>
              </a:rPr>
              <a:t>Enables</a:t>
            </a:r>
            <a:endParaRPr b="1" sz="400">
              <a:solidFill>
                <a:schemeClr val="lt1"/>
              </a:solidFill>
              <a:highlight>
                <a:schemeClr val="dk1"/>
              </a:highlight>
              <a:latin typeface="Inter"/>
              <a:ea typeface="Inter"/>
              <a:cs typeface="Inter"/>
              <a:sym typeface="Inter"/>
            </a:endParaRPr>
          </a:p>
        </p:txBody>
      </p:sp>
      <p:cxnSp>
        <p:nvCxnSpPr>
          <p:cNvPr id="623" name="Google Shape;623;p61"/>
          <p:cNvCxnSpPr/>
          <p:nvPr/>
        </p:nvCxnSpPr>
        <p:spPr>
          <a:xfrm flipH="1" rot="10800000">
            <a:off x="2433450" y="3410850"/>
            <a:ext cx="2211600" cy="708000"/>
          </a:xfrm>
          <a:prstGeom prst="straightConnector1">
            <a:avLst/>
          </a:prstGeom>
          <a:noFill/>
          <a:ln cap="flat" cmpd="sng" w="9525">
            <a:solidFill>
              <a:srgbClr val="9E9E9E"/>
            </a:solidFill>
            <a:prstDash val="dash"/>
            <a:round/>
            <a:headEnd len="med" w="med" type="none"/>
            <a:tailEnd len="med" w="med" type="triangle"/>
          </a:ln>
        </p:spPr>
      </p:cxnSp>
      <p:cxnSp>
        <p:nvCxnSpPr>
          <p:cNvPr id="624" name="Google Shape;624;p61"/>
          <p:cNvCxnSpPr>
            <a:stCxn id="596" idx="0"/>
          </p:cNvCxnSpPr>
          <p:nvPr/>
        </p:nvCxnSpPr>
        <p:spPr>
          <a:xfrm flipH="1" rot="10800000">
            <a:off x="2490465" y="3410850"/>
            <a:ext cx="4695000" cy="708000"/>
          </a:xfrm>
          <a:prstGeom prst="straightConnector1">
            <a:avLst/>
          </a:prstGeom>
          <a:noFill/>
          <a:ln cap="flat" cmpd="sng" w="9525">
            <a:solidFill>
              <a:srgbClr val="9E9E9E"/>
            </a:solidFill>
            <a:prstDash val="dash"/>
            <a:round/>
            <a:headEnd len="med" w="med" type="none"/>
            <a:tailEnd len="med" w="med" type="triangle"/>
          </a:ln>
        </p:spPr>
      </p:cxnSp>
      <p:sp>
        <p:nvSpPr>
          <p:cNvPr id="625" name="Google Shape;625;p61"/>
          <p:cNvSpPr txBox="1"/>
          <p:nvPr/>
        </p:nvSpPr>
        <p:spPr>
          <a:xfrm>
            <a:off x="3399375" y="3606550"/>
            <a:ext cx="494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dk1"/>
                </a:highlight>
                <a:latin typeface="Inter"/>
                <a:ea typeface="Inter"/>
                <a:cs typeface="Inter"/>
                <a:sym typeface="Inter"/>
              </a:rPr>
              <a:t>Enables</a:t>
            </a:r>
            <a:endParaRPr b="1" sz="400">
              <a:solidFill>
                <a:schemeClr val="lt1"/>
              </a:solidFill>
              <a:highlight>
                <a:schemeClr val="dk1"/>
              </a:highlight>
              <a:latin typeface="Inter"/>
              <a:ea typeface="Inter"/>
              <a:cs typeface="Inter"/>
              <a:sym typeface="Inter"/>
            </a:endParaRPr>
          </a:p>
        </p:txBody>
      </p:sp>
      <p:sp>
        <p:nvSpPr>
          <p:cNvPr id="626" name="Google Shape;626;p61"/>
          <p:cNvSpPr txBox="1"/>
          <p:nvPr/>
        </p:nvSpPr>
        <p:spPr>
          <a:xfrm>
            <a:off x="4355400" y="3683500"/>
            <a:ext cx="494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dk1"/>
                </a:highlight>
                <a:latin typeface="Inter"/>
                <a:ea typeface="Inter"/>
                <a:cs typeface="Inter"/>
                <a:sym typeface="Inter"/>
              </a:rPr>
              <a:t>Enables</a:t>
            </a:r>
            <a:endParaRPr b="1" sz="400">
              <a:solidFill>
                <a:schemeClr val="lt1"/>
              </a:solidFill>
              <a:highlight>
                <a:schemeClr val="dk1"/>
              </a:highlight>
              <a:latin typeface="Inter"/>
              <a:ea typeface="Inter"/>
              <a:cs typeface="Inter"/>
              <a:sym typeface="Inter"/>
            </a:endParaRPr>
          </a:p>
        </p:txBody>
      </p:sp>
      <p:cxnSp>
        <p:nvCxnSpPr>
          <p:cNvPr id="627" name="Google Shape;627;p61"/>
          <p:cNvCxnSpPr>
            <a:stCxn id="597" idx="0"/>
            <a:endCxn id="602" idx="2"/>
          </p:cNvCxnSpPr>
          <p:nvPr/>
        </p:nvCxnSpPr>
        <p:spPr>
          <a:xfrm rot="10800000">
            <a:off x="2052181" y="3410850"/>
            <a:ext cx="1805400" cy="708000"/>
          </a:xfrm>
          <a:prstGeom prst="straightConnector1">
            <a:avLst/>
          </a:prstGeom>
          <a:noFill/>
          <a:ln cap="flat" cmpd="sng" w="9525">
            <a:solidFill>
              <a:srgbClr val="9E9E9E"/>
            </a:solidFill>
            <a:prstDash val="dash"/>
            <a:round/>
            <a:headEnd len="med" w="med" type="none"/>
            <a:tailEnd len="med" w="med" type="triangle"/>
          </a:ln>
        </p:spPr>
      </p:cxnSp>
      <p:sp>
        <p:nvSpPr>
          <p:cNvPr id="628" name="Google Shape;628;p61"/>
          <p:cNvSpPr txBox="1"/>
          <p:nvPr/>
        </p:nvSpPr>
        <p:spPr>
          <a:xfrm>
            <a:off x="2683025" y="3641700"/>
            <a:ext cx="5784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400">
                <a:solidFill>
                  <a:schemeClr val="lt1"/>
                </a:solidFill>
                <a:highlight>
                  <a:schemeClr val="accent1"/>
                </a:highlight>
                <a:latin typeface="Inter"/>
                <a:ea typeface="Inter"/>
                <a:cs typeface="Inter"/>
                <a:sym typeface="Inter"/>
              </a:rPr>
              <a:t>Contributes to</a:t>
            </a:r>
            <a:endParaRPr b="1" sz="400">
              <a:solidFill>
                <a:schemeClr val="lt1"/>
              </a:solidFill>
              <a:highlight>
                <a:schemeClr val="dk1"/>
              </a:highlight>
              <a:latin typeface="Inter"/>
              <a:ea typeface="Inter"/>
              <a:cs typeface="Inter"/>
              <a:sym typeface="Inter"/>
            </a:endParaRPr>
          </a:p>
        </p:txBody>
      </p:sp>
      <p:cxnSp>
        <p:nvCxnSpPr>
          <p:cNvPr id="629" name="Google Shape;629;p61"/>
          <p:cNvCxnSpPr>
            <a:stCxn id="598" idx="0"/>
            <a:endCxn id="605" idx="2"/>
          </p:cNvCxnSpPr>
          <p:nvPr/>
        </p:nvCxnSpPr>
        <p:spPr>
          <a:xfrm flipH="1" rot="10800000">
            <a:off x="5224770" y="3410850"/>
            <a:ext cx="684000" cy="708000"/>
          </a:xfrm>
          <a:prstGeom prst="straightConnector1">
            <a:avLst/>
          </a:prstGeom>
          <a:noFill/>
          <a:ln cap="flat" cmpd="sng" w="9525">
            <a:solidFill>
              <a:srgbClr val="9E9E9E"/>
            </a:solidFill>
            <a:prstDash val="dash"/>
            <a:round/>
            <a:headEnd len="med" w="med" type="none"/>
            <a:tailEnd len="med" w="med" type="triangle"/>
          </a:ln>
        </p:spPr>
      </p:cxnSp>
      <p:sp>
        <p:nvSpPr>
          <p:cNvPr id="630" name="Google Shape;630;p61"/>
          <p:cNvSpPr txBox="1"/>
          <p:nvPr/>
        </p:nvSpPr>
        <p:spPr>
          <a:xfrm>
            <a:off x="5311425" y="3717475"/>
            <a:ext cx="494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dk1"/>
                </a:highlight>
                <a:latin typeface="Inter"/>
                <a:ea typeface="Inter"/>
                <a:cs typeface="Inter"/>
                <a:sym typeface="Inter"/>
              </a:rPr>
              <a:t>Enhances</a:t>
            </a:r>
            <a:endParaRPr b="1" sz="400">
              <a:solidFill>
                <a:schemeClr val="lt1"/>
              </a:solidFill>
              <a:highlight>
                <a:schemeClr val="dk1"/>
              </a:highlight>
              <a:latin typeface="Inter"/>
              <a:ea typeface="Inter"/>
              <a:cs typeface="Inter"/>
              <a:sym typeface="Inter"/>
            </a:endParaRPr>
          </a:p>
        </p:txBody>
      </p:sp>
      <p:cxnSp>
        <p:nvCxnSpPr>
          <p:cNvPr id="631" name="Google Shape;631;p61"/>
          <p:cNvCxnSpPr>
            <a:stCxn id="599" idx="0"/>
            <a:endCxn id="605" idx="2"/>
          </p:cNvCxnSpPr>
          <p:nvPr/>
        </p:nvCxnSpPr>
        <p:spPr>
          <a:xfrm rot="10800000">
            <a:off x="5908785" y="3410850"/>
            <a:ext cx="716100" cy="708000"/>
          </a:xfrm>
          <a:prstGeom prst="straightConnector1">
            <a:avLst/>
          </a:prstGeom>
          <a:noFill/>
          <a:ln cap="flat" cmpd="sng" w="9525">
            <a:solidFill>
              <a:srgbClr val="9E9E9E"/>
            </a:solidFill>
            <a:prstDash val="dash"/>
            <a:round/>
            <a:headEnd len="med" w="med" type="none"/>
            <a:tailEnd len="med" w="med" type="triangle"/>
          </a:ln>
        </p:spPr>
      </p:cxnSp>
      <p:cxnSp>
        <p:nvCxnSpPr>
          <p:cNvPr id="632" name="Google Shape;632;p61"/>
          <p:cNvCxnSpPr>
            <a:stCxn id="599" idx="0"/>
          </p:cNvCxnSpPr>
          <p:nvPr/>
        </p:nvCxnSpPr>
        <p:spPr>
          <a:xfrm flipH="1" rot="10800000">
            <a:off x="6624885" y="3410850"/>
            <a:ext cx="1684800" cy="708000"/>
          </a:xfrm>
          <a:prstGeom prst="straightConnector1">
            <a:avLst/>
          </a:prstGeom>
          <a:noFill/>
          <a:ln cap="flat" cmpd="sng" w="9525">
            <a:solidFill>
              <a:srgbClr val="9E9E9E"/>
            </a:solidFill>
            <a:prstDash val="dash"/>
            <a:round/>
            <a:headEnd len="med" w="med" type="none"/>
            <a:tailEnd len="med" w="med" type="triangle"/>
          </a:ln>
        </p:spPr>
      </p:cxnSp>
      <p:sp>
        <p:nvSpPr>
          <p:cNvPr id="633" name="Google Shape;633;p61"/>
          <p:cNvSpPr txBox="1"/>
          <p:nvPr/>
        </p:nvSpPr>
        <p:spPr>
          <a:xfrm>
            <a:off x="6019488" y="3683500"/>
            <a:ext cx="494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dk1"/>
                </a:highlight>
                <a:latin typeface="Inter"/>
                <a:ea typeface="Inter"/>
                <a:cs typeface="Inter"/>
                <a:sym typeface="Inter"/>
              </a:rPr>
              <a:t>Enhances</a:t>
            </a:r>
            <a:endParaRPr b="1" sz="400">
              <a:solidFill>
                <a:schemeClr val="lt1"/>
              </a:solidFill>
              <a:highlight>
                <a:schemeClr val="dk1"/>
              </a:highlight>
              <a:latin typeface="Inter"/>
              <a:ea typeface="Inter"/>
              <a:cs typeface="Inter"/>
              <a:sym typeface="Inter"/>
            </a:endParaRPr>
          </a:p>
        </p:txBody>
      </p:sp>
      <p:sp>
        <p:nvSpPr>
          <p:cNvPr id="634" name="Google Shape;634;p61"/>
          <p:cNvSpPr txBox="1"/>
          <p:nvPr/>
        </p:nvSpPr>
        <p:spPr>
          <a:xfrm>
            <a:off x="7571388" y="3521025"/>
            <a:ext cx="494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dk1"/>
                </a:highlight>
                <a:latin typeface="Inter"/>
                <a:ea typeface="Inter"/>
                <a:cs typeface="Inter"/>
                <a:sym typeface="Inter"/>
              </a:rPr>
              <a:t>Improves</a:t>
            </a:r>
            <a:endParaRPr b="1" sz="400">
              <a:solidFill>
                <a:schemeClr val="lt1"/>
              </a:solidFill>
              <a:highlight>
                <a:schemeClr val="dk1"/>
              </a:highlight>
              <a:latin typeface="Inter"/>
              <a:ea typeface="Inter"/>
              <a:cs typeface="Inter"/>
              <a:sym typeface="Inter"/>
            </a:endParaRPr>
          </a:p>
        </p:txBody>
      </p:sp>
      <p:cxnSp>
        <p:nvCxnSpPr>
          <p:cNvPr id="635" name="Google Shape;635;p61"/>
          <p:cNvCxnSpPr/>
          <p:nvPr/>
        </p:nvCxnSpPr>
        <p:spPr>
          <a:xfrm flipH="1" rot="10800000">
            <a:off x="8019605" y="3447000"/>
            <a:ext cx="262500" cy="650400"/>
          </a:xfrm>
          <a:prstGeom prst="straightConnector1">
            <a:avLst/>
          </a:prstGeom>
          <a:noFill/>
          <a:ln cap="flat" cmpd="sng" w="9525">
            <a:solidFill>
              <a:srgbClr val="9E9E9E"/>
            </a:solidFill>
            <a:prstDash val="dash"/>
            <a:round/>
            <a:headEnd len="med" w="med" type="none"/>
            <a:tailEnd len="med" w="med" type="triangle"/>
          </a:ln>
        </p:spPr>
      </p:cxnSp>
      <p:cxnSp>
        <p:nvCxnSpPr>
          <p:cNvPr id="636" name="Google Shape;636;p61"/>
          <p:cNvCxnSpPr/>
          <p:nvPr/>
        </p:nvCxnSpPr>
        <p:spPr>
          <a:xfrm rot="10800000">
            <a:off x="7199343" y="3407700"/>
            <a:ext cx="806400" cy="714300"/>
          </a:xfrm>
          <a:prstGeom prst="straightConnector1">
            <a:avLst/>
          </a:prstGeom>
          <a:noFill/>
          <a:ln cap="flat" cmpd="sng" w="9525">
            <a:solidFill>
              <a:srgbClr val="9E9E9E"/>
            </a:solidFill>
            <a:prstDash val="dash"/>
            <a:round/>
            <a:headEnd len="med" w="med" type="none"/>
            <a:tailEnd len="med" w="med" type="triangle"/>
          </a:ln>
        </p:spPr>
      </p:cxnSp>
      <p:cxnSp>
        <p:nvCxnSpPr>
          <p:cNvPr id="637" name="Google Shape;637;p61"/>
          <p:cNvCxnSpPr>
            <a:stCxn id="600" idx="0"/>
            <a:endCxn id="605" idx="2"/>
          </p:cNvCxnSpPr>
          <p:nvPr/>
        </p:nvCxnSpPr>
        <p:spPr>
          <a:xfrm rot="10800000">
            <a:off x="5908801" y="3410850"/>
            <a:ext cx="2083200" cy="708000"/>
          </a:xfrm>
          <a:prstGeom prst="straightConnector1">
            <a:avLst/>
          </a:prstGeom>
          <a:noFill/>
          <a:ln cap="flat" cmpd="sng" w="9525">
            <a:solidFill>
              <a:srgbClr val="9E9E9E"/>
            </a:solidFill>
            <a:prstDash val="dash"/>
            <a:round/>
            <a:headEnd len="med" w="med" type="none"/>
            <a:tailEnd len="med" w="med" type="triangle"/>
          </a:ln>
        </p:spPr>
      </p:cxnSp>
      <p:sp>
        <p:nvSpPr>
          <p:cNvPr id="638" name="Google Shape;638;p61"/>
          <p:cNvSpPr txBox="1"/>
          <p:nvPr/>
        </p:nvSpPr>
        <p:spPr>
          <a:xfrm>
            <a:off x="7903488" y="3717475"/>
            <a:ext cx="494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dk1"/>
                </a:highlight>
                <a:latin typeface="Inter"/>
                <a:ea typeface="Inter"/>
                <a:cs typeface="Inter"/>
                <a:sym typeface="Inter"/>
              </a:rPr>
              <a:t>Assures</a:t>
            </a:r>
            <a:endParaRPr b="1" sz="400">
              <a:solidFill>
                <a:schemeClr val="lt1"/>
              </a:solidFill>
              <a:highlight>
                <a:schemeClr val="dk1"/>
              </a:highlight>
              <a:latin typeface="Inter"/>
              <a:ea typeface="Inter"/>
              <a:cs typeface="Inter"/>
              <a:sym typeface="Inter"/>
            </a:endParaRPr>
          </a:p>
        </p:txBody>
      </p:sp>
      <p:sp>
        <p:nvSpPr>
          <p:cNvPr id="639" name="Google Shape;639;p61"/>
          <p:cNvSpPr txBox="1"/>
          <p:nvPr/>
        </p:nvSpPr>
        <p:spPr>
          <a:xfrm>
            <a:off x="6664763" y="3641700"/>
            <a:ext cx="494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dk1"/>
                </a:highlight>
                <a:latin typeface="Inter"/>
                <a:ea typeface="Inter"/>
                <a:cs typeface="Inter"/>
                <a:sym typeface="Inter"/>
              </a:rPr>
              <a:t>Assures</a:t>
            </a:r>
            <a:endParaRPr b="1" sz="400">
              <a:solidFill>
                <a:schemeClr val="lt1"/>
              </a:solidFill>
              <a:highlight>
                <a:schemeClr val="dk1"/>
              </a:highlight>
              <a:latin typeface="Inter"/>
              <a:ea typeface="Inter"/>
              <a:cs typeface="Inter"/>
              <a:sym typeface="Inter"/>
            </a:endParaRPr>
          </a:p>
        </p:txBody>
      </p:sp>
      <p:sp>
        <p:nvSpPr>
          <p:cNvPr id="640" name="Google Shape;640;p61"/>
          <p:cNvSpPr txBox="1"/>
          <p:nvPr/>
        </p:nvSpPr>
        <p:spPr>
          <a:xfrm>
            <a:off x="7199338" y="3521025"/>
            <a:ext cx="494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dk1"/>
                </a:highlight>
                <a:latin typeface="Inter"/>
                <a:ea typeface="Inter"/>
                <a:cs typeface="Inter"/>
                <a:sym typeface="Inter"/>
              </a:rPr>
              <a:t>Assures</a:t>
            </a:r>
            <a:endParaRPr b="1" sz="400">
              <a:solidFill>
                <a:schemeClr val="lt1"/>
              </a:solidFill>
              <a:highlight>
                <a:schemeClr val="dk1"/>
              </a:highlight>
              <a:latin typeface="Inter"/>
              <a:ea typeface="Inter"/>
              <a:cs typeface="Inter"/>
              <a:sym typeface="Inter"/>
            </a:endParaRPr>
          </a:p>
        </p:txBody>
      </p:sp>
      <p:cxnSp>
        <p:nvCxnSpPr>
          <p:cNvPr id="641" name="Google Shape;641;p61"/>
          <p:cNvCxnSpPr>
            <a:stCxn id="601" idx="0"/>
            <a:endCxn id="608" idx="2"/>
          </p:cNvCxnSpPr>
          <p:nvPr/>
        </p:nvCxnSpPr>
        <p:spPr>
          <a:xfrm flipH="1" rot="10800000">
            <a:off x="746350" y="2300738"/>
            <a:ext cx="1770300" cy="780300"/>
          </a:xfrm>
          <a:prstGeom prst="straightConnector1">
            <a:avLst/>
          </a:prstGeom>
          <a:noFill/>
          <a:ln cap="flat" cmpd="sng" w="9525">
            <a:solidFill>
              <a:srgbClr val="9E9E9E"/>
            </a:solidFill>
            <a:prstDash val="dash"/>
            <a:round/>
            <a:headEnd len="med" w="med" type="none"/>
            <a:tailEnd len="med" w="med" type="triangle"/>
          </a:ln>
        </p:spPr>
      </p:cxnSp>
      <p:cxnSp>
        <p:nvCxnSpPr>
          <p:cNvPr id="642" name="Google Shape;642;p61"/>
          <p:cNvCxnSpPr>
            <a:stCxn id="602" idx="0"/>
            <a:endCxn id="609" idx="2"/>
          </p:cNvCxnSpPr>
          <p:nvPr/>
        </p:nvCxnSpPr>
        <p:spPr>
          <a:xfrm flipH="1" rot="10800000">
            <a:off x="2052327" y="2300738"/>
            <a:ext cx="1739700" cy="780300"/>
          </a:xfrm>
          <a:prstGeom prst="straightConnector1">
            <a:avLst/>
          </a:prstGeom>
          <a:noFill/>
          <a:ln cap="flat" cmpd="sng" w="9525">
            <a:solidFill>
              <a:srgbClr val="9E9E9E"/>
            </a:solidFill>
            <a:prstDash val="dash"/>
            <a:round/>
            <a:headEnd len="med" w="med" type="none"/>
            <a:tailEnd len="med" w="med" type="triangle"/>
          </a:ln>
        </p:spPr>
      </p:cxnSp>
      <p:cxnSp>
        <p:nvCxnSpPr>
          <p:cNvPr id="643" name="Google Shape;643;p61"/>
          <p:cNvCxnSpPr>
            <a:stCxn id="602" idx="0"/>
            <a:endCxn id="611" idx="2"/>
          </p:cNvCxnSpPr>
          <p:nvPr/>
        </p:nvCxnSpPr>
        <p:spPr>
          <a:xfrm flipH="1" rot="10800000">
            <a:off x="2052327" y="2300738"/>
            <a:ext cx="4320600" cy="780300"/>
          </a:xfrm>
          <a:prstGeom prst="straightConnector1">
            <a:avLst/>
          </a:prstGeom>
          <a:noFill/>
          <a:ln cap="flat" cmpd="sng" w="9525">
            <a:solidFill>
              <a:srgbClr val="9E9E9E"/>
            </a:solidFill>
            <a:prstDash val="dash"/>
            <a:round/>
            <a:headEnd len="med" w="med" type="none"/>
            <a:tailEnd len="med" w="med" type="triangle"/>
          </a:ln>
        </p:spPr>
      </p:cxnSp>
      <p:sp>
        <p:nvSpPr>
          <p:cNvPr id="644" name="Google Shape;644;p61"/>
          <p:cNvSpPr txBox="1"/>
          <p:nvPr/>
        </p:nvSpPr>
        <p:spPr>
          <a:xfrm>
            <a:off x="1557275" y="2732663"/>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a:t>
            </a:r>
            <a:endParaRPr b="1" sz="400">
              <a:solidFill>
                <a:schemeClr val="lt1"/>
              </a:solidFill>
              <a:highlight>
                <a:schemeClr val="accent1"/>
              </a:highlight>
              <a:latin typeface="Inter"/>
              <a:ea typeface="Inter"/>
              <a:cs typeface="Inter"/>
              <a:sym typeface="Inter"/>
            </a:endParaRPr>
          </a:p>
        </p:txBody>
      </p:sp>
      <p:sp>
        <p:nvSpPr>
          <p:cNvPr id="645" name="Google Shape;645;p61"/>
          <p:cNvSpPr txBox="1"/>
          <p:nvPr/>
        </p:nvSpPr>
        <p:spPr>
          <a:xfrm>
            <a:off x="2674550" y="2517925"/>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Contributes to</a:t>
            </a:r>
            <a:endParaRPr b="1" sz="400">
              <a:solidFill>
                <a:schemeClr val="lt1"/>
              </a:solidFill>
              <a:highlight>
                <a:schemeClr val="accent1"/>
              </a:highlight>
              <a:latin typeface="Inter"/>
              <a:ea typeface="Inter"/>
              <a:cs typeface="Inter"/>
              <a:sym typeface="Inter"/>
            </a:endParaRPr>
          </a:p>
        </p:txBody>
      </p:sp>
      <p:sp>
        <p:nvSpPr>
          <p:cNvPr id="646" name="Google Shape;646;p61"/>
          <p:cNvSpPr txBox="1"/>
          <p:nvPr/>
        </p:nvSpPr>
        <p:spPr>
          <a:xfrm>
            <a:off x="3134063" y="2689663"/>
            <a:ext cx="5784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Contributes to</a:t>
            </a:r>
            <a:endParaRPr b="1" sz="400">
              <a:solidFill>
                <a:schemeClr val="lt1"/>
              </a:solidFill>
              <a:highlight>
                <a:schemeClr val="accent1"/>
              </a:highlight>
              <a:latin typeface="Inter"/>
              <a:ea typeface="Inter"/>
              <a:cs typeface="Inter"/>
              <a:sym typeface="Inter"/>
            </a:endParaRPr>
          </a:p>
        </p:txBody>
      </p:sp>
      <p:cxnSp>
        <p:nvCxnSpPr>
          <p:cNvPr id="647" name="Google Shape;647;p61"/>
          <p:cNvCxnSpPr>
            <a:stCxn id="603" idx="0"/>
            <a:endCxn id="611" idx="2"/>
          </p:cNvCxnSpPr>
          <p:nvPr/>
        </p:nvCxnSpPr>
        <p:spPr>
          <a:xfrm flipH="1" rot="10800000">
            <a:off x="3327529" y="2300738"/>
            <a:ext cx="3045600" cy="780300"/>
          </a:xfrm>
          <a:prstGeom prst="straightConnector1">
            <a:avLst/>
          </a:prstGeom>
          <a:noFill/>
          <a:ln cap="flat" cmpd="sng" w="9525">
            <a:solidFill>
              <a:srgbClr val="9E9E9E"/>
            </a:solidFill>
            <a:prstDash val="dash"/>
            <a:round/>
            <a:headEnd len="med" w="med" type="none"/>
            <a:tailEnd len="med" w="med" type="triangle"/>
          </a:ln>
        </p:spPr>
      </p:cxnSp>
      <p:sp>
        <p:nvSpPr>
          <p:cNvPr id="648" name="Google Shape;648;p61"/>
          <p:cNvSpPr txBox="1"/>
          <p:nvPr/>
        </p:nvSpPr>
        <p:spPr>
          <a:xfrm>
            <a:off x="3741050" y="2785250"/>
            <a:ext cx="5784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Contributes to</a:t>
            </a:r>
            <a:endParaRPr b="1" sz="400">
              <a:solidFill>
                <a:schemeClr val="lt1"/>
              </a:solidFill>
              <a:highlight>
                <a:schemeClr val="accent1"/>
              </a:highlight>
              <a:latin typeface="Inter"/>
              <a:ea typeface="Inter"/>
              <a:cs typeface="Inter"/>
              <a:sym typeface="Inter"/>
            </a:endParaRPr>
          </a:p>
        </p:txBody>
      </p:sp>
      <p:cxnSp>
        <p:nvCxnSpPr>
          <p:cNvPr id="649" name="Google Shape;649;p61"/>
          <p:cNvCxnSpPr>
            <a:stCxn id="604" idx="0"/>
            <a:endCxn id="610" idx="2"/>
          </p:cNvCxnSpPr>
          <p:nvPr/>
        </p:nvCxnSpPr>
        <p:spPr>
          <a:xfrm flipH="1" rot="10800000">
            <a:off x="4602751" y="2300738"/>
            <a:ext cx="464400" cy="780300"/>
          </a:xfrm>
          <a:prstGeom prst="straightConnector1">
            <a:avLst/>
          </a:prstGeom>
          <a:noFill/>
          <a:ln cap="flat" cmpd="sng" w="9525">
            <a:solidFill>
              <a:srgbClr val="9E9E9E"/>
            </a:solidFill>
            <a:prstDash val="dash"/>
            <a:round/>
            <a:headEnd len="med" w="med" type="none"/>
            <a:tailEnd len="med" w="med" type="triangle"/>
          </a:ln>
        </p:spPr>
      </p:cxnSp>
      <p:cxnSp>
        <p:nvCxnSpPr>
          <p:cNvPr id="650" name="Google Shape;650;p61"/>
          <p:cNvCxnSpPr>
            <a:stCxn id="604" idx="0"/>
            <a:endCxn id="612" idx="2"/>
          </p:cNvCxnSpPr>
          <p:nvPr/>
        </p:nvCxnSpPr>
        <p:spPr>
          <a:xfrm flipH="1" rot="10800000">
            <a:off x="4602751" y="2300738"/>
            <a:ext cx="3045600" cy="780300"/>
          </a:xfrm>
          <a:prstGeom prst="straightConnector1">
            <a:avLst/>
          </a:prstGeom>
          <a:noFill/>
          <a:ln cap="flat" cmpd="sng" w="9525">
            <a:solidFill>
              <a:srgbClr val="9E9E9E"/>
            </a:solidFill>
            <a:prstDash val="dash"/>
            <a:round/>
            <a:headEnd len="med" w="med" type="none"/>
            <a:tailEnd len="med" w="med" type="triangle"/>
          </a:ln>
        </p:spPr>
      </p:cxnSp>
      <p:cxnSp>
        <p:nvCxnSpPr>
          <p:cNvPr id="651" name="Google Shape;651;p61"/>
          <p:cNvCxnSpPr>
            <a:stCxn id="605" idx="0"/>
            <a:endCxn id="609" idx="2"/>
          </p:cNvCxnSpPr>
          <p:nvPr/>
        </p:nvCxnSpPr>
        <p:spPr>
          <a:xfrm rot="10800000">
            <a:off x="3791916" y="2300738"/>
            <a:ext cx="2116800" cy="780300"/>
          </a:xfrm>
          <a:prstGeom prst="straightConnector1">
            <a:avLst/>
          </a:prstGeom>
          <a:noFill/>
          <a:ln cap="flat" cmpd="sng" w="9525">
            <a:solidFill>
              <a:srgbClr val="9E9E9E"/>
            </a:solidFill>
            <a:prstDash val="dash"/>
            <a:round/>
            <a:headEnd len="med" w="med" type="none"/>
            <a:tailEnd len="med" w="med" type="triangle"/>
          </a:ln>
        </p:spPr>
      </p:cxnSp>
      <p:cxnSp>
        <p:nvCxnSpPr>
          <p:cNvPr id="652" name="Google Shape;652;p61"/>
          <p:cNvCxnSpPr>
            <a:stCxn id="606" idx="0"/>
            <a:endCxn id="609" idx="2"/>
          </p:cNvCxnSpPr>
          <p:nvPr/>
        </p:nvCxnSpPr>
        <p:spPr>
          <a:xfrm rot="10800000">
            <a:off x="3791830" y="2300738"/>
            <a:ext cx="3392100" cy="780300"/>
          </a:xfrm>
          <a:prstGeom prst="straightConnector1">
            <a:avLst/>
          </a:prstGeom>
          <a:noFill/>
          <a:ln cap="flat" cmpd="sng" w="9525">
            <a:solidFill>
              <a:srgbClr val="9E9E9E"/>
            </a:solidFill>
            <a:prstDash val="dash"/>
            <a:round/>
            <a:headEnd len="med" w="med" type="none"/>
            <a:tailEnd len="med" w="med" type="triangle"/>
          </a:ln>
        </p:spPr>
      </p:cxnSp>
      <p:cxnSp>
        <p:nvCxnSpPr>
          <p:cNvPr id="653" name="Google Shape;653;p61"/>
          <p:cNvCxnSpPr>
            <a:stCxn id="607" idx="0"/>
            <a:endCxn id="609" idx="2"/>
          </p:cNvCxnSpPr>
          <p:nvPr/>
        </p:nvCxnSpPr>
        <p:spPr>
          <a:xfrm rot="10800000">
            <a:off x="3791903" y="2300738"/>
            <a:ext cx="4636500" cy="780300"/>
          </a:xfrm>
          <a:prstGeom prst="straightConnector1">
            <a:avLst/>
          </a:prstGeom>
          <a:noFill/>
          <a:ln cap="flat" cmpd="sng" w="9525">
            <a:solidFill>
              <a:srgbClr val="9E9E9E"/>
            </a:solidFill>
            <a:prstDash val="dash"/>
            <a:round/>
            <a:headEnd len="med" w="med" type="none"/>
            <a:tailEnd len="med" w="med" type="triangle"/>
          </a:ln>
        </p:spPr>
      </p:cxnSp>
      <p:sp>
        <p:nvSpPr>
          <p:cNvPr id="654" name="Google Shape;654;p61"/>
          <p:cNvSpPr txBox="1"/>
          <p:nvPr/>
        </p:nvSpPr>
        <p:spPr>
          <a:xfrm>
            <a:off x="6302875" y="2630175"/>
            <a:ext cx="5784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 </a:t>
            </a:r>
            <a:endParaRPr b="1" sz="400">
              <a:solidFill>
                <a:schemeClr val="lt1"/>
              </a:solidFill>
              <a:highlight>
                <a:schemeClr val="accent1"/>
              </a:highlight>
              <a:latin typeface="Inter"/>
              <a:ea typeface="Inter"/>
              <a:cs typeface="Inter"/>
              <a:sym typeface="Inter"/>
            </a:endParaRPr>
          </a:p>
        </p:txBody>
      </p:sp>
      <p:cxnSp>
        <p:nvCxnSpPr>
          <p:cNvPr id="655" name="Google Shape;655;p61"/>
          <p:cNvCxnSpPr>
            <a:stCxn id="608" idx="0"/>
            <a:endCxn id="613" idx="2"/>
          </p:cNvCxnSpPr>
          <p:nvPr/>
        </p:nvCxnSpPr>
        <p:spPr>
          <a:xfrm rot="10800000">
            <a:off x="2196263" y="1603300"/>
            <a:ext cx="320400" cy="415800"/>
          </a:xfrm>
          <a:prstGeom prst="straightConnector1">
            <a:avLst/>
          </a:prstGeom>
          <a:noFill/>
          <a:ln cap="flat" cmpd="sng" w="9525">
            <a:solidFill>
              <a:srgbClr val="9E9E9E"/>
            </a:solidFill>
            <a:prstDash val="dash"/>
            <a:round/>
            <a:headEnd len="med" w="med" type="none"/>
            <a:tailEnd len="med" w="med" type="triangle"/>
          </a:ln>
        </p:spPr>
      </p:cxnSp>
      <p:cxnSp>
        <p:nvCxnSpPr>
          <p:cNvPr id="656" name="Google Shape;656;p61"/>
          <p:cNvCxnSpPr>
            <a:stCxn id="609" idx="0"/>
            <a:endCxn id="613" idx="2"/>
          </p:cNvCxnSpPr>
          <p:nvPr/>
        </p:nvCxnSpPr>
        <p:spPr>
          <a:xfrm rot="10800000">
            <a:off x="2196179" y="1603300"/>
            <a:ext cx="1595700" cy="415800"/>
          </a:xfrm>
          <a:prstGeom prst="straightConnector1">
            <a:avLst/>
          </a:prstGeom>
          <a:noFill/>
          <a:ln cap="flat" cmpd="sng" w="9525">
            <a:solidFill>
              <a:srgbClr val="9E9E9E"/>
            </a:solidFill>
            <a:prstDash val="dash"/>
            <a:round/>
            <a:headEnd len="med" w="med" type="none"/>
            <a:tailEnd len="med" w="med" type="triangle"/>
          </a:ln>
        </p:spPr>
      </p:cxnSp>
      <p:cxnSp>
        <p:nvCxnSpPr>
          <p:cNvPr id="657" name="Google Shape;657;p61"/>
          <p:cNvCxnSpPr>
            <a:stCxn id="610" idx="0"/>
            <a:endCxn id="613" idx="2"/>
          </p:cNvCxnSpPr>
          <p:nvPr/>
        </p:nvCxnSpPr>
        <p:spPr>
          <a:xfrm rot="10800000">
            <a:off x="2196104" y="1603300"/>
            <a:ext cx="2871000" cy="415800"/>
          </a:xfrm>
          <a:prstGeom prst="straightConnector1">
            <a:avLst/>
          </a:prstGeom>
          <a:noFill/>
          <a:ln cap="flat" cmpd="sng" w="9525">
            <a:solidFill>
              <a:srgbClr val="9E9E9E"/>
            </a:solidFill>
            <a:prstDash val="dash"/>
            <a:round/>
            <a:headEnd len="med" w="med" type="none"/>
            <a:tailEnd len="med" w="med" type="triangle"/>
          </a:ln>
        </p:spPr>
      </p:cxnSp>
      <p:cxnSp>
        <p:nvCxnSpPr>
          <p:cNvPr id="658" name="Google Shape;658;p61"/>
          <p:cNvCxnSpPr>
            <a:stCxn id="611" idx="0"/>
            <a:endCxn id="613" idx="2"/>
          </p:cNvCxnSpPr>
          <p:nvPr/>
        </p:nvCxnSpPr>
        <p:spPr>
          <a:xfrm rot="10800000">
            <a:off x="2196171" y="1603300"/>
            <a:ext cx="4176900" cy="415800"/>
          </a:xfrm>
          <a:prstGeom prst="straightConnector1">
            <a:avLst/>
          </a:prstGeom>
          <a:noFill/>
          <a:ln cap="flat" cmpd="sng" w="9525">
            <a:solidFill>
              <a:srgbClr val="9E9E9E"/>
            </a:solidFill>
            <a:prstDash val="dash"/>
            <a:round/>
            <a:headEnd len="med" w="med" type="none"/>
            <a:tailEnd len="med" w="med" type="triangle"/>
          </a:ln>
        </p:spPr>
      </p:cxnSp>
      <p:sp>
        <p:nvSpPr>
          <p:cNvPr id="659" name="Google Shape;659;p61"/>
          <p:cNvSpPr txBox="1"/>
          <p:nvPr/>
        </p:nvSpPr>
        <p:spPr>
          <a:xfrm>
            <a:off x="2605150" y="1669450"/>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a:t>
            </a:r>
            <a:r>
              <a:rPr b="1" lang="en" sz="400">
                <a:solidFill>
                  <a:schemeClr val="lt1"/>
                </a:solidFill>
                <a:highlight>
                  <a:schemeClr val="accent1"/>
                </a:highlight>
                <a:latin typeface="Inter"/>
                <a:ea typeface="Inter"/>
                <a:cs typeface="Inter"/>
                <a:sym typeface="Inter"/>
              </a:rPr>
              <a:t> </a:t>
            </a:r>
            <a:endParaRPr b="1" sz="400">
              <a:solidFill>
                <a:schemeClr val="lt1"/>
              </a:solidFill>
              <a:highlight>
                <a:schemeClr val="accent1"/>
              </a:highlight>
              <a:latin typeface="Inter"/>
              <a:ea typeface="Inter"/>
              <a:cs typeface="Inter"/>
              <a:sym typeface="Inter"/>
            </a:endParaRPr>
          </a:p>
        </p:txBody>
      </p:sp>
      <p:cxnSp>
        <p:nvCxnSpPr>
          <p:cNvPr id="660" name="Google Shape;660;p61"/>
          <p:cNvCxnSpPr>
            <a:stCxn id="612" idx="0"/>
            <a:endCxn id="615" idx="2"/>
          </p:cNvCxnSpPr>
          <p:nvPr/>
        </p:nvCxnSpPr>
        <p:spPr>
          <a:xfrm rot="10800000">
            <a:off x="5283688" y="1167400"/>
            <a:ext cx="2364600" cy="851700"/>
          </a:xfrm>
          <a:prstGeom prst="straightConnector1">
            <a:avLst/>
          </a:prstGeom>
          <a:noFill/>
          <a:ln cap="flat" cmpd="sng" w="9525">
            <a:solidFill>
              <a:srgbClr val="9E9E9E"/>
            </a:solidFill>
            <a:prstDash val="dash"/>
            <a:round/>
            <a:headEnd len="med" w="med" type="none"/>
            <a:tailEnd len="med" w="med" type="triangle"/>
          </a:ln>
        </p:spPr>
      </p:cxnSp>
      <p:cxnSp>
        <p:nvCxnSpPr>
          <p:cNvPr id="661" name="Google Shape;661;p61"/>
          <p:cNvCxnSpPr>
            <a:stCxn id="613" idx="0"/>
            <a:endCxn id="615" idx="2"/>
          </p:cNvCxnSpPr>
          <p:nvPr/>
        </p:nvCxnSpPr>
        <p:spPr>
          <a:xfrm flipH="1" rot="10800000">
            <a:off x="2196150" y="1167400"/>
            <a:ext cx="3087600" cy="152400"/>
          </a:xfrm>
          <a:prstGeom prst="straightConnector1">
            <a:avLst/>
          </a:prstGeom>
          <a:noFill/>
          <a:ln cap="flat" cmpd="sng" w="9525">
            <a:solidFill>
              <a:srgbClr val="9E9E9E"/>
            </a:solidFill>
            <a:prstDash val="dash"/>
            <a:round/>
            <a:headEnd len="med" w="med" type="none"/>
            <a:tailEnd len="med" w="med" type="triangle"/>
          </a:ln>
        </p:spPr>
      </p:cxnSp>
      <p:sp>
        <p:nvSpPr>
          <p:cNvPr id="662" name="Google Shape;662;p61"/>
          <p:cNvSpPr txBox="1"/>
          <p:nvPr/>
        </p:nvSpPr>
        <p:spPr>
          <a:xfrm>
            <a:off x="2283700" y="1014625"/>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Increases</a:t>
            </a:r>
            <a:r>
              <a:rPr b="1" lang="en" sz="400">
                <a:solidFill>
                  <a:schemeClr val="lt1"/>
                </a:solidFill>
                <a:highlight>
                  <a:schemeClr val="accent1"/>
                </a:highlight>
                <a:latin typeface="Inter"/>
                <a:ea typeface="Inter"/>
                <a:cs typeface="Inter"/>
                <a:sym typeface="Inter"/>
              </a:rPr>
              <a:t> </a:t>
            </a:r>
            <a:endParaRPr b="1" sz="400">
              <a:solidFill>
                <a:schemeClr val="lt1"/>
              </a:solidFill>
              <a:highlight>
                <a:schemeClr val="accent1"/>
              </a:highlight>
              <a:latin typeface="Inter"/>
              <a:ea typeface="Inter"/>
              <a:cs typeface="Inter"/>
              <a:sym typeface="Inter"/>
            </a:endParaRPr>
          </a:p>
        </p:txBody>
      </p:sp>
      <p:sp>
        <p:nvSpPr>
          <p:cNvPr id="663" name="Google Shape;663;p61"/>
          <p:cNvSpPr txBox="1"/>
          <p:nvPr/>
        </p:nvSpPr>
        <p:spPr>
          <a:xfrm>
            <a:off x="6312425" y="1427225"/>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Increases </a:t>
            </a:r>
            <a:endParaRPr b="1" sz="400">
              <a:solidFill>
                <a:schemeClr val="lt1"/>
              </a:solidFill>
              <a:highlight>
                <a:schemeClr val="accent1"/>
              </a:highlight>
              <a:latin typeface="Inter"/>
              <a:ea typeface="Inter"/>
              <a:cs typeface="Inter"/>
              <a:sym typeface="Inter"/>
            </a:endParaRPr>
          </a:p>
        </p:txBody>
      </p:sp>
      <p:cxnSp>
        <p:nvCxnSpPr>
          <p:cNvPr id="664" name="Google Shape;664;p61"/>
          <p:cNvCxnSpPr>
            <a:stCxn id="613" idx="0"/>
            <a:endCxn id="614" idx="2"/>
          </p:cNvCxnSpPr>
          <p:nvPr/>
        </p:nvCxnSpPr>
        <p:spPr>
          <a:xfrm flipH="1" rot="10800000">
            <a:off x="2196150" y="1167400"/>
            <a:ext cx="1812300" cy="152400"/>
          </a:xfrm>
          <a:prstGeom prst="straightConnector1">
            <a:avLst/>
          </a:prstGeom>
          <a:noFill/>
          <a:ln cap="flat" cmpd="sng" w="9525">
            <a:solidFill>
              <a:srgbClr val="9E9E9E"/>
            </a:solidFill>
            <a:prstDash val="dash"/>
            <a:round/>
            <a:headEnd len="med" w="med" type="none"/>
            <a:tailEnd len="med" w="med" type="triangle"/>
          </a:ln>
        </p:spPr>
      </p:cxnSp>
      <p:cxnSp>
        <p:nvCxnSpPr>
          <p:cNvPr id="665" name="Google Shape;665;p61"/>
          <p:cNvCxnSpPr>
            <a:stCxn id="611" idx="0"/>
            <a:endCxn id="614" idx="2"/>
          </p:cNvCxnSpPr>
          <p:nvPr/>
        </p:nvCxnSpPr>
        <p:spPr>
          <a:xfrm rot="10800000">
            <a:off x="4008471" y="1167400"/>
            <a:ext cx="2364600" cy="851700"/>
          </a:xfrm>
          <a:prstGeom prst="straightConnector1">
            <a:avLst/>
          </a:prstGeom>
          <a:noFill/>
          <a:ln cap="flat" cmpd="sng" w="9525">
            <a:solidFill>
              <a:srgbClr val="9E9E9E"/>
            </a:solidFill>
            <a:prstDash val="dash"/>
            <a:round/>
            <a:headEnd len="med" w="med" type="none"/>
            <a:tailEnd len="med" w="med" type="triangle"/>
          </a:ln>
        </p:spPr>
      </p:cxnSp>
      <p:sp>
        <p:nvSpPr>
          <p:cNvPr id="666" name="Google Shape;666;p61"/>
          <p:cNvSpPr txBox="1"/>
          <p:nvPr/>
        </p:nvSpPr>
        <p:spPr>
          <a:xfrm>
            <a:off x="4664375" y="1286375"/>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Increases </a:t>
            </a:r>
            <a:endParaRPr b="1" sz="400">
              <a:solidFill>
                <a:schemeClr val="lt1"/>
              </a:solidFill>
              <a:highlight>
                <a:schemeClr val="accent1"/>
              </a:highlight>
              <a:latin typeface="Inter"/>
              <a:ea typeface="Inter"/>
              <a:cs typeface="Inter"/>
              <a:sym typeface="Inter"/>
            </a:endParaRPr>
          </a:p>
        </p:txBody>
      </p:sp>
      <p:sp>
        <p:nvSpPr>
          <p:cNvPr id="667" name="Google Shape;667;p61"/>
          <p:cNvSpPr/>
          <p:nvPr/>
        </p:nvSpPr>
        <p:spPr>
          <a:xfrm>
            <a:off x="582663" y="2020824"/>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DX</a:t>
            </a:r>
            <a:endParaRPr sz="800">
              <a:solidFill>
                <a:schemeClr val="lt1"/>
              </a:solidFill>
              <a:latin typeface="Inter"/>
              <a:ea typeface="Inter"/>
              <a:cs typeface="Inter"/>
              <a:sym typeface="Inter"/>
            </a:endParaRPr>
          </a:p>
        </p:txBody>
      </p:sp>
      <p:cxnSp>
        <p:nvCxnSpPr>
          <p:cNvPr id="668" name="Google Shape;668;p61"/>
          <p:cNvCxnSpPr>
            <a:stCxn id="601" idx="0"/>
            <a:endCxn id="667" idx="2"/>
          </p:cNvCxnSpPr>
          <p:nvPr/>
        </p:nvCxnSpPr>
        <p:spPr>
          <a:xfrm flipH="1" rot="10800000">
            <a:off x="746350" y="2302538"/>
            <a:ext cx="464400" cy="778500"/>
          </a:xfrm>
          <a:prstGeom prst="straightConnector1">
            <a:avLst/>
          </a:prstGeom>
          <a:noFill/>
          <a:ln cap="flat" cmpd="sng" w="9525">
            <a:solidFill>
              <a:srgbClr val="9E9E9E"/>
            </a:solidFill>
            <a:prstDash val="dash"/>
            <a:round/>
            <a:headEnd len="med" w="med" type="none"/>
            <a:tailEnd len="med" w="med" type="triangle"/>
          </a:ln>
        </p:spPr>
      </p:cxnSp>
      <p:cxnSp>
        <p:nvCxnSpPr>
          <p:cNvPr id="669" name="Google Shape;669;p61"/>
          <p:cNvCxnSpPr>
            <a:stCxn id="602" idx="0"/>
            <a:endCxn id="667" idx="2"/>
          </p:cNvCxnSpPr>
          <p:nvPr/>
        </p:nvCxnSpPr>
        <p:spPr>
          <a:xfrm rot="10800000">
            <a:off x="1210827" y="2302538"/>
            <a:ext cx="841500" cy="778500"/>
          </a:xfrm>
          <a:prstGeom prst="straightConnector1">
            <a:avLst/>
          </a:prstGeom>
          <a:noFill/>
          <a:ln cap="flat" cmpd="sng" w="9525">
            <a:solidFill>
              <a:srgbClr val="9E9E9E"/>
            </a:solidFill>
            <a:prstDash val="dash"/>
            <a:round/>
            <a:headEnd len="med" w="med" type="none"/>
            <a:tailEnd len="med" w="med" type="triangle"/>
          </a:ln>
        </p:spPr>
      </p:cxnSp>
      <p:sp>
        <p:nvSpPr>
          <p:cNvPr id="670" name="Google Shape;670;p61"/>
          <p:cNvSpPr txBox="1"/>
          <p:nvPr/>
        </p:nvSpPr>
        <p:spPr>
          <a:xfrm>
            <a:off x="746350" y="2565413"/>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a:t>
            </a:r>
            <a:endParaRPr b="1" sz="400">
              <a:solidFill>
                <a:schemeClr val="lt1"/>
              </a:solidFill>
              <a:highlight>
                <a:schemeClr val="accent1"/>
              </a:highlight>
              <a:latin typeface="Inter"/>
              <a:ea typeface="Inter"/>
              <a:cs typeface="Inter"/>
              <a:sym typeface="Inter"/>
            </a:endParaRPr>
          </a:p>
        </p:txBody>
      </p:sp>
      <p:cxnSp>
        <p:nvCxnSpPr>
          <p:cNvPr id="671" name="Google Shape;671;p61"/>
          <p:cNvCxnSpPr>
            <a:stCxn id="603" idx="0"/>
            <a:endCxn id="667" idx="2"/>
          </p:cNvCxnSpPr>
          <p:nvPr/>
        </p:nvCxnSpPr>
        <p:spPr>
          <a:xfrm rot="10800000">
            <a:off x="1210729" y="2302538"/>
            <a:ext cx="2116800" cy="778500"/>
          </a:xfrm>
          <a:prstGeom prst="straightConnector1">
            <a:avLst/>
          </a:prstGeom>
          <a:noFill/>
          <a:ln cap="flat" cmpd="sng" w="9525">
            <a:solidFill>
              <a:srgbClr val="9E9E9E"/>
            </a:solidFill>
            <a:prstDash val="dash"/>
            <a:round/>
            <a:headEnd len="med" w="med" type="none"/>
            <a:tailEnd len="med" w="med" type="triangle"/>
          </a:ln>
        </p:spPr>
      </p:cxnSp>
      <p:sp>
        <p:nvSpPr>
          <p:cNvPr id="672" name="Google Shape;672;p61"/>
          <p:cNvSpPr txBox="1"/>
          <p:nvPr/>
        </p:nvSpPr>
        <p:spPr>
          <a:xfrm>
            <a:off x="2923638" y="2848100"/>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a:t>
            </a:r>
            <a:endParaRPr b="1" sz="400">
              <a:solidFill>
                <a:schemeClr val="lt1"/>
              </a:solidFill>
              <a:highlight>
                <a:schemeClr val="accent1"/>
              </a:highlight>
              <a:latin typeface="Inter"/>
              <a:ea typeface="Inter"/>
              <a:cs typeface="Inter"/>
              <a:sym typeface="Inter"/>
            </a:endParaRPr>
          </a:p>
        </p:txBody>
      </p:sp>
      <p:cxnSp>
        <p:nvCxnSpPr>
          <p:cNvPr id="673" name="Google Shape;673;p61"/>
          <p:cNvCxnSpPr>
            <a:stCxn id="667" idx="0"/>
            <a:endCxn id="613" idx="2"/>
          </p:cNvCxnSpPr>
          <p:nvPr/>
        </p:nvCxnSpPr>
        <p:spPr>
          <a:xfrm flipH="1" rot="10800000">
            <a:off x="1210713" y="1603224"/>
            <a:ext cx="985500" cy="417600"/>
          </a:xfrm>
          <a:prstGeom prst="straightConnector1">
            <a:avLst/>
          </a:prstGeom>
          <a:noFill/>
          <a:ln cap="flat" cmpd="sng" w="9525">
            <a:solidFill>
              <a:srgbClr val="9E9E9E"/>
            </a:solidFill>
            <a:prstDash val="dash"/>
            <a:round/>
            <a:headEnd len="med" w="med" type="none"/>
            <a:tailEnd len="med" w="med" type="triangle"/>
          </a:ln>
        </p:spPr>
      </p:cxnSp>
      <p:sp>
        <p:nvSpPr>
          <p:cNvPr id="674" name="Google Shape;674;p61"/>
          <p:cNvSpPr txBox="1"/>
          <p:nvPr/>
        </p:nvSpPr>
        <p:spPr>
          <a:xfrm>
            <a:off x="1481200" y="1643150"/>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a:t>
            </a:r>
            <a:endParaRPr b="1" sz="400">
              <a:solidFill>
                <a:schemeClr val="lt1"/>
              </a:solidFill>
              <a:highlight>
                <a:schemeClr val="accent1"/>
              </a:highlight>
              <a:latin typeface="Inter"/>
              <a:ea typeface="Inter"/>
              <a:cs typeface="Inter"/>
              <a:sym typeface="Inter"/>
            </a:endParaRPr>
          </a:p>
        </p:txBody>
      </p:sp>
      <p:cxnSp>
        <p:nvCxnSpPr>
          <p:cNvPr id="675" name="Google Shape;675;p61"/>
          <p:cNvCxnSpPr>
            <a:stCxn id="667" idx="0"/>
            <a:endCxn id="614" idx="2"/>
          </p:cNvCxnSpPr>
          <p:nvPr/>
        </p:nvCxnSpPr>
        <p:spPr>
          <a:xfrm flipH="1" rot="10800000">
            <a:off x="1210713" y="1167624"/>
            <a:ext cx="2797800" cy="853200"/>
          </a:xfrm>
          <a:prstGeom prst="straightConnector1">
            <a:avLst/>
          </a:prstGeom>
          <a:noFill/>
          <a:ln cap="flat" cmpd="sng" w="9525">
            <a:solidFill>
              <a:srgbClr val="9E9E9E"/>
            </a:solidFill>
            <a:prstDash val="dash"/>
            <a:round/>
            <a:headEnd len="med" w="med" type="none"/>
            <a:tailEnd len="med" w="med" type="triangle"/>
          </a:ln>
        </p:spPr>
      </p:cxnSp>
      <p:sp>
        <p:nvSpPr>
          <p:cNvPr id="676" name="Google Shape;676;p61"/>
          <p:cNvSpPr txBox="1"/>
          <p:nvPr/>
        </p:nvSpPr>
        <p:spPr>
          <a:xfrm>
            <a:off x="2766725" y="1176575"/>
            <a:ext cx="494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dk1"/>
                </a:highlight>
                <a:latin typeface="Inter"/>
                <a:ea typeface="Inter"/>
                <a:cs typeface="Inter"/>
                <a:sym typeface="Inter"/>
              </a:rPr>
              <a:t>Enables</a:t>
            </a:r>
            <a:endParaRPr b="1" sz="400">
              <a:solidFill>
                <a:schemeClr val="lt1"/>
              </a:solidFill>
              <a:highlight>
                <a:schemeClr val="dk1"/>
              </a:highlight>
              <a:latin typeface="Inter"/>
              <a:ea typeface="Inter"/>
              <a:cs typeface="Inter"/>
              <a:sym typeface="Inter"/>
            </a:endParaRPr>
          </a:p>
        </p:txBody>
      </p:sp>
      <p:sp>
        <p:nvSpPr>
          <p:cNvPr id="677" name="Google Shape;677;p61"/>
          <p:cNvSpPr txBox="1"/>
          <p:nvPr/>
        </p:nvSpPr>
        <p:spPr>
          <a:xfrm>
            <a:off x="3729100" y="1705000"/>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a:t>
            </a:r>
            <a:endParaRPr b="1" sz="400">
              <a:solidFill>
                <a:schemeClr val="lt1"/>
              </a:solidFill>
              <a:highlight>
                <a:schemeClr val="accent1"/>
              </a:highlight>
              <a:latin typeface="Inter"/>
              <a:ea typeface="Inter"/>
              <a:cs typeface="Inter"/>
              <a:sym typeface="Inter"/>
            </a:endParaRPr>
          </a:p>
        </p:txBody>
      </p:sp>
      <p:sp>
        <p:nvSpPr>
          <p:cNvPr id="678" name="Google Shape;678;p61"/>
          <p:cNvSpPr txBox="1"/>
          <p:nvPr/>
        </p:nvSpPr>
        <p:spPr>
          <a:xfrm>
            <a:off x="4537875" y="1687138"/>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a:t>
            </a:r>
            <a:endParaRPr b="1" sz="400">
              <a:solidFill>
                <a:schemeClr val="lt1"/>
              </a:solidFill>
              <a:highlight>
                <a:schemeClr val="accent1"/>
              </a:highlight>
              <a:latin typeface="Inter"/>
              <a:ea typeface="Inter"/>
              <a:cs typeface="Inter"/>
              <a:sym typeface="Inter"/>
            </a:endParaRPr>
          </a:p>
        </p:txBody>
      </p:sp>
      <p:sp>
        <p:nvSpPr>
          <p:cNvPr id="679" name="Google Shape;679;p61"/>
          <p:cNvSpPr/>
          <p:nvPr/>
        </p:nvSpPr>
        <p:spPr>
          <a:xfrm>
            <a:off x="5193110" y="4824904"/>
            <a:ext cx="1187700" cy="148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Technical Outcome</a:t>
            </a:r>
            <a:endParaRPr sz="800">
              <a:solidFill>
                <a:schemeClr val="lt1"/>
              </a:solidFill>
              <a:latin typeface="Inter"/>
              <a:ea typeface="Inter"/>
              <a:cs typeface="Inter"/>
              <a:sym typeface="Inter"/>
            </a:endParaRPr>
          </a:p>
        </p:txBody>
      </p:sp>
      <p:sp>
        <p:nvSpPr>
          <p:cNvPr id="680" name="Google Shape;680;p61"/>
          <p:cNvSpPr/>
          <p:nvPr/>
        </p:nvSpPr>
        <p:spPr>
          <a:xfrm>
            <a:off x="4041481" y="4824748"/>
            <a:ext cx="1109700" cy="148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Platform Capability</a:t>
            </a:r>
            <a:endParaRPr sz="800">
              <a:solidFill>
                <a:schemeClr val="lt1"/>
              </a:solidFill>
              <a:latin typeface="Inter"/>
              <a:ea typeface="Inter"/>
              <a:cs typeface="Inter"/>
              <a:sym typeface="Inter"/>
            </a:endParaRPr>
          </a:p>
        </p:txBody>
      </p:sp>
      <p:sp>
        <p:nvSpPr>
          <p:cNvPr id="681" name="Google Shape;681;p61"/>
          <p:cNvSpPr/>
          <p:nvPr/>
        </p:nvSpPr>
        <p:spPr>
          <a:xfrm>
            <a:off x="6443858" y="4824748"/>
            <a:ext cx="1075800" cy="148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Business Driver</a:t>
            </a:r>
            <a:endParaRPr sz="800">
              <a:solidFill>
                <a:schemeClr val="lt1"/>
              </a:solidFill>
              <a:latin typeface="Inter"/>
              <a:ea typeface="Inter"/>
              <a:cs typeface="Inter"/>
              <a:sym typeface="Inter"/>
            </a:endParaRPr>
          </a:p>
        </p:txBody>
      </p:sp>
      <p:sp>
        <p:nvSpPr>
          <p:cNvPr id="682" name="Google Shape;682;p61"/>
          <p:cNvSpPr/>
          <p:nvPr/>
        </p:nvSpPr>
        <p:spPr>
          <a:xfrm>
            <a:off x="7582739" y="4824904"/>
            <a:ext cx="1109700" cy="148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Business Outcome</a:t>
            </a:r>
            <a:endParaRPr sz="800">
              <a:solidFill>
                <a:schemeClr val="lt1"/>
              </a:solidFill>
              <a:latin typeface="Inter"/>
              <a:ea typeface="Inter"/>
              <a:cs typeface="Inter"/>
              <a:sym typeface="Inter"/>
            </a:endParaRPr>
          </a:p>
        </p:txBody>
      </p:sp>
      <p:sp>
        <p:nvSpPr>
          <p:cNvPr id="683" name="Google Shape;683;p61"/>
          <p:cNvSpPr txBox="1"/>
          <p:nvPr/>
        </p:nvSpPr>
        <p:spPr>
          <a:xfrm>
            <a:off x="973950" y="2753975"/>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a:t>
            </a:r>
            <a:endParaRPr b="1" sz="400">
              <a:solidFill>
                <a:schemeClr val="lt1"/>
              </a:solidFill>
              <a:highlight>
                <a:schemeClr val="accent1"/>
              </a:highlight>
              <a:latin typeface="Inter"/>
              <a:ea typeface="Inter"/>
              <a:cs typeface="Inter"/>
              <a:sym typeface="Inter"/>
            </a:endParaRPr>
          </a:p>
        </p:txBody>
      </p:sp>
      <p:sp>
        <p:nvSpPr>
          <p:cNvPr id="684" name="Google Shape;684;p61"/>
          <p:cNvSpPr txBox="1"/>
          <p:nvPr/>
        </p:nvSpPr>
        <p:spPr>
          <a:xfrm>
            <a:off x="4511963" y="2732675"/>
            <a:ext cx="5784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 </a:t>
            </a:r>
            <a:endParaRPr b="1" sz="400">
              <a:solidFill>
                <a:schemeClr val="lt1"/>
              </a:solidFill>
              <a:highlight>
                <a:schemeClr val="accent1"/>
              </a:highlight>
              <a:latin typeface="Inter"/>
              <a:ea typeface="Inter"/>
              <a:cs typeface="Inter"/>
              <a:sym typeface="Inter"/>
            </a:endParaRPr>
          </a:p>
        </p:txBody>
      </p:sp>
      <p:sp>
        <p:nvSpPr>
          <p:cNvPr id="685" name="Google Shape;685;p61"/>
          <p:cNvSpPr txBox="1"/>
          <p:nvPr/>
        </p:nvSpPr>
        <p:spPr>
          <a:xfrm>
            <a:off x="4664363" y="2885075"/>
            <a:ext cx="5784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 </a:t>
            </a:r>
            <a:endParaRPr b="1" sz="400">
              <a:solidFill>
                <a:schemeClr val="lt1"/>
              </a:solidFill>
              <a:highlight>
                <a:schemeClr val="accent1"/>
              </a:highlight>
              <a:latin typeface="Inter"/>
              <a:ea typeface="Inter"/>
              <a:cs typeface="Inter"/>
              <a:sym typeface="Inter"/>
            </a:endParaRPr>
          </a:p>
        </p:txBody>
      </p:sp>
      <p:sp>
        <p:nvSpPr>
          <p:cNvPr id="686" name="Google Shape;686;p61"/>
          <p:cNvSpPr txBox="1"/>
          <p:nvPr/>
        </p:nvSpPr>
        <p:spPr>
          <a:xfrm>
            <a:off x="5385625" y="2820975"/>
            <a:ext cx="494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dk1"/>
                </a:highlight>
                <a:latin typeface="Inter"/>
                <a:ea typeface="Inter"/>
                <a:cs typeface="Inter"/>
                <a:sym typeface="Inter"/>
              </a:rPr>
              <a:t>Enables</a:t>
            </a:r>
            <a:endParaRPr b="1" sz="400">
              <a:solidFill>
                <a:schemeClr val="lt1"/>
              </a:solidFill>
              <a:highlight>
                <a:schemeClr val="dk1"/>
              </a:highlight>
              <a:latin typeface="Inter"/>
              <a:ea typeface="Inter"/>
              <a:cs typeface="Inter"/>
              <a:sym typeface="Inter"/>
            </a:endParaRPr>
          </a:p>
        </p:txBody>
      </p:sp>
      <p:sp>
        <p:nvSpPr>
          <p:cNvPr id="687" name="Google Shape;687;p61"/>
          <p:cNvSpPr txBox="1"/>
          <p:nvPr/>
        </p:nvSpPr>
        <p:spPr>
          <a:xfrm>
            <a:off x="6274825" y="2811900"/>
            <a:ext cx="5784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 </a:t>
            </a:r>
            <a:endParaRPr b="1" sz="400">
              <a:solidFill>
                <a:schemeClr val="lt1"/>
              </a:solidFill>
              <a:highlight>
                <a:schemeClr val="accent1"/>
              </a:highlight>
              <a:latin typeface="Inter"/>
              <a:ea typeface="Inter"/>
              <a:cs typeface="Inter"/>
              <a:sym typeface="Inter"/>
            </a:endParaRPr>
          </a:p>
        </p:txBody>
      </p:sp>
      <p:sp>
        <p:nvSpPr>
          <p:cNvPr id="688" name="Google Shape;688;p61"/>
          <p:cNvSpPr txBox="1"/>
          <p:nvPr/>
        </p:nvSpPr>
        <p:spPr>
          <a:xfrm>
            <a:off x="1739875" y="1670300"/>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a:t>
            </a:r>
            <a:endParaRPr b="1" sz="400">
              <a:solidFill>
                <a:schemeClr val="lt1"/>
              </a:solidFill>
              <a:highlight>
                <a:schemeClr val="accent1"/>
              </a:highlight>
              <a:latin typeface="Inter"/>
              <a:ea typeface="Inter"/>
              <a:cs typeface="Inter"/>
              <a:sym typeface="Inter"/>
            </a:endParaRPr>
          </a:p>
        </p:txBody>
      </p:sp>
      <p:sp>
        <p:nvSpPr>
          <p:cNvPr id="689" name="Google Shape;689;p61"/>
          <p:cNvSpPr txBox="1"/>
          <p:nvPr/>
        </p:nvSpPr>
        <p:spPr>
          <a:xfrm>
            <a:off x="2174500" y="1811175"/>
            <a:ext cx="6249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lt1"/>
                </a:solidFill>
                <a:highlight>
                  <a:schemeClr val="accent1"/>
                </a:highlight>
                <a:latin typeface="Inter"/>
                <a:ea typeface="Inter"/>
                <a:cs typeface="Inter"/>
                <a:sym typeface="Inter"/>
              </a:rPr>
              <a:t>Improves</a:t>
            </a:r>
            <a:endParaRPr b="1" sz="400">
              <a:solidFill>
                <a:schemeClr val="lt1"/>
              </a:solidFill>
              <a:highlight>
                <a:schemeClr val="accent1"/>
              </a:highlight>
              <a:latin typeface="Inter"/>
              <a:ea typeface="Inter"/>
              <a:cs typeface="Inter"/>
              <a:sym typeface="Inter"/>
            </a:endParaRPr>
          </a:p>
        </p:txBody>
      </p:sp>
      <p:sp>
        <p:nvSpPr>
          <p:cNvPr id="690" name="Google Shape;690;p61"/>
          <p:cNvSpPr txBox="1"/>
          <p:nvPr/>
        </p:nvSpPr>
        <p:spPr>
          <a:xfrm>
            <a:off x="8911000" y="0"/>
            <a:ext cx="232800" cy="2463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latin typeface="Inter"/>
                <a:ea typeface="Inter"/>
                <a:cs typeface="Inter"/>
                <a:sym typeface="Inter"/>
              </a:rPr>
              <a:t>S</a:t>
            </a:r>
            <a:endParaRPr sz="400">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2"/>
          <p:cNvSpPr/>
          <p:nvPr/>
        </p:nvSpPr>
        <p:spPr>
          <a:xfrm>
            <a:off x="4306550" y="686350"/>
            <a:ext cx="4793700" cy="22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96" name="Google Shape;696;p62"/>
          <p:cNvSpPr txBox="1"/>
          <p:nvPr>
            <p:ph type="title"/>
          </p:nvPr>
        </p:nvSpPr>
        <p:spPr>
          <a:xfrm>
            <a:off x="369000" y="190350"/>
            <a:ext cx="8406000" cy="329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Connecting to </a:t>
            </a:r>
            <a:r>
              <a:rPr lang="en" sz="2400">
                <a:solidFill>
                  <a:schemeClr val="accent1"/>
                </a:solidFill>
              </a:rPr>
              <a:t>business</a:t>
            </a:r>
            <a:r>
              <a:rPr lang="en" sz="2400">
                <a:solidFill>
                  <a:schemeClr val="accent1"/>
                </a:solidFill>
              </a:rPr>
              <a:t> outcomes</a:t>
            </a:r>
            <a:endParaRPr/>
          </a:p>
        </p:txBody>
      </p:sp>
      <p:sp>
        <p:nvSpPr>
          <p:cNvPr id="697" name="Google Shape;697;p62"/>
          <p:cNvSpPr/>
          <p:nvPr/>
        </p:nvSpPr>
        <p:spPr>
          <a:xfrm>
            <a:off x="417000" y="4264675"/>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CI/CD</a:t>
            </a:r>
            <a:endParaRPr sz="800">
              <a:solidFill>
                <a:schemeClr val="lt1"/>
              </a:solidFill>
              <a:latin typeface="Inter"/>
              <a:ea typeface="Inter"/>
              <a:cs typeface="Inter"/>
              <a:sym typeface="Inter"/>
            </a:endParaRPr>
          </a:p>
        </p:txBody>
      </p:sp>
      <p:sp>
        <p:nvSpPr>
          <p:cNvPr id="698" name="Google Shape;698;p62"/>
          <p:cNvSpPr/>
          <p:nvPr/>
        </p:nvSpPr>
        <p:spPr>
          <a:xfrm>
            <a:off x="1817115" y="4264675"/>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Observability</a:t>
            </a:r>
            <a:endParaRPr sz="800">
              <a:solidFill>
                <a:schemeClr val="lt1"/>
              </a:solidFill>
              <a:latin typeface="Inter"/>
              <a:ea typeface="Inter"/>
              <a:cs typeface="Inter"/>
              <a:sym typeface="Inter"/>
            </a:endParaRPr>
          </a:p>
        </p:txBody>
      </p:sp>
      <p:sp>
        <p:nvSpPr>
          <p:cNvPr id="699" name="Google Shape;699;p62"/>
          <p:cNvSpPr/>
          <p:nvPr/>
        </p:nvSpPr>
        <p:spPr>
          <a:xfrm>
            <a:off x="3217231" y="4264675"/>
            <a:ext cx="1280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Container Orchestration</a:t>
            </a:r>
            <a:endParaRPr sz="800">
              <a:solidFill>
                <a:schemeClr val="lt1"/>
              </a:solidFill>
              <a:latin typeface="Inter"/>
              <a:ea typeface="Inter"/>
              <a:cs typeface="Inter"/>
              <a:sym typeface="Inter"/>
            </a:endParaRPr>
          </a:p>
        </p:txBody>
      </p:sp>
      <p:sp>
        <p:nvSpPr>
          <p:cNvPr id="700" name="Google Shape;700;p62"/>
          <p:cNvSpPr/>
          <p:nvPr/>
        </p:nvSpPr>
        <p:spPr>
          <a:xfrm>
            <a:off x="4551420" y="4264675"/>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Secrets Management</a:t>
            </a:r>
            <a:endParaRPr sz="800">
              <a:solidFill>
                <a:schemeClr val="lt1"/>
              </a:solidFill>
              <a:latin typeface="Inter"/>
              <a:ea typeface="Inter"/>
              <a:cs typeface="Inter"/>
              <a:sym typeface="Inter"/>
            </a:endParaRPr>
          </a:p>
        </p:txBody>
      </p:sp>
      <p:sp>
        <p:nvSpPr>
          <p:cNvPr id="701" name="Google Shape;701;p62"/>
          <p:cNvSpPr/>
          <p:nvPr/>
        </p:nvSpPr>
        <p:spPr>
          <a:xfrm>
            <a:off x="5951535" y="4264675"/>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Certificate Management</a:t>
            </a:r>
            <a:endParaRPr sz="800">
              <a:solidFill>
                <a:schemeClr val="lt1"/>
              </a:solidFill>
              <a:latin typeface="Inter"/>
              <a:ea typeface="Inter"/>
              <a:cs typeface="Inter"/>
              <a:sym typeface="Inter"/>
            </a:endParaRPr>
          </a:p>
        </p:txBody>
      </p:sp>
      <p:sp>
        <p:nvSpPr>
          <p:cNvPr id="702" name="Google Shape;702;p62"/>
          <p:cNvSpPr/>
          <p:nvPr/>
        </p:nvSpPr>
        <p:spPr>
          <a:xfrm>
            <a:off x="7351651" y="4264675"/>
            <a:ext cx="1280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Paved Paths</a:t>
            </a:r>
            <a:endParaRPr sz="800">
              <a:solidFill>
                <a:schemeClr val="lt1"/>
              </a:solidFill>
              <a:latin typeface="Inter"/>
              <a:ea typeface="Inter"/>
              <a:cs typeface="Inter"/>
              <a:sym typeface="Inter"/>
            </a:endParaRPr>
          </a:p>
        </p:txBody>
      </p:sp>
      <p:sp>
        <p:nvSpPr>
          <p:cNvPr id="703" name="Google Shape;703;p62"/>
          <p:cNvSpPr/>
          <p:nvPr/>
        </p:nvSpPr>
        <p:spPr>
          <a:xfrm>
            <a:off x="118300" y="3226863"/>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Faster Application Startup</a:t>
            </a:r>
            <a:endParaRPr sz="800">
              <a:solidFill>
                <a:schemeClr val="lt1"/>
              </a:solidFill>
              <a:latin typeface="Inter"/>
              <a:ea typeface="Inter"/>
              <a:cs typeface="Inter"/>
              <a:sym typeface="Inter"/>
            </a:endParaRPr>
          </a:p>
        </p:txBody>
      </p:sp>
      <p:sp>
        <p:nvSpPr>
          <p:cNvPr id="704" name="Google Shape;704;p62"/>
          <p:cNvSpPr/>
          <p:nvPr/>
        </p:nvSpPr>
        <p:spPr>
          <a:xfrm>
            <a:off x="1424277" y="3226863"/>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Reduced Cognitive Load</a:t>
            </a:r>
            <a:endParaRPr sz="800">
              <a:solidFill>
                <a:schemeClr val="lt1"/>
              </a:solidFill>
              <a:latin typeface="Inter"/>
              <a:ea typeface="Inter"/>
              <a:cs typeface="Inter"/>
              <a:sym typeface="Inter"/>
            </a:endParaRPr>
          </a:p>
        </p:txBody>
      </p:sp>
      <p:sp>
        <p:nvSpPr>
          <p:cNvPr id="705" name="Google Shape;705;p62"/>
          <p:cNvSpPr/>
          <p:nvPr/>
        </p:nvSpPr>
        <p:spPr>
          <a:xfrm>
            <a:off x="2730229" y="3226863"/>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Faster Pipeline Development</a:t>
            </a:r>
            <a:endParaRPr sz="800">
              <a:solidFill>
                <a:schemeClr val="lt1"/>
              </a:solidFill>
              <a:latin typeface="Inter"/>
              <a:ea typeface="Inter"/>
              <a:cs typeface="Inter"/>
              <a:sym typeface="Inter"/>
            </a:endParaRPr>
          </a:p>
        </p:txBody>
      </p:sp>
      <p:sp>
        <p:nvSpPr>
          <p:cNvPr id="706" name="Google Shape;706;p62"/>
          <p:cNvSpPr/>
          <p:nvPr/>
        </p:nvSpPr>
        <p:spPr>
          <a:xfrm>
            <a:off x="3974701" y="3226863"/>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Observe Applications and Infra</a:t>
            </a:r>
            <a:endParaRPr sz="800">
              <a:solidFill>
                <a:schemeClr val="lt1"/>
              </a:solidFill>
              <a:latin typeface="Inter"/>
              <a:ea typeface="Inter"/>
              <a:cs typeface="Inter"/>
              <a:sym typeface="Inter"/>
            </a:endParaRPr>
          </a:p>
        </p:txBody>
      </p:sp>
      <p:sp>
        <p:nvSpPr>
          <p:cNvPr id="707" name="Google Shape;707;p62"/>
          <p:cNvSpPr/>
          <p:nvPr/>
        </p:nvSpPr>
        <p:spPr>
          <a:xfrm>
            <a:off x="5280666" y="3226863"/>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Security</a:t>
            </a:r>
            <a:endParaRPr sz="800">
              <a:solidFill>
                <a:schemeClr val="lt1"/>
              </a:solidFill>
              <a:latin typeface="Inter"/>
              <a:ea typeface="Inter"/>
              <a:cs typeface="Inter"/>
              <a:sym typeface="Inter"/>
            </a:endParaRPr>
          </a:p>
        </p:txBody>
      </p:sp>
      <p:sp>
        <p:nvSpPr>
          <p:cNvPr id="708" name="Google Shape;708;p62"/>
          <p:cNvSpPr/>
          <p:nvPr/>
        </p:nvSpPr>
        <p:spPr>
          <a:xfrm>
            <a:off x="6586630" y="3226863"/>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Monitor &amp; Alert</a:t>
            </a:r>
            <a:endParaRPr sz="800">
              <a:solidFill>
                <a:schemeClr val="lt1"/>
              </a:solidFill>
              <a:latin typeface="Inter"/>
              <a:ea typeface="Inter"/>
              <a:cs typeface="Inter"/>
              <a:sym typeface="Inter"/>
            </a:endParaRPr>
          </a:p>
        </p:txBody>
      </p:sp>
      <p:sp>
        <p:nvSpPr>
          <p:cNvPr id="709" name="Google Shape;709;p62"/>
          <p:cNvSpPr/>
          <p:nvPr/>
        </p:nvSpPr>
        <p:spPr>
          <a:xfrm>
            <a:off x="7831103" y="3226863"/>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Resilience &amp; Availability</a:t>
            </a:r>
            <a:endParaRPr sz="800">
              <a:solidFill>
                <a:schemeClr val="lt1"/>
              </a:solidFill>
              <a:latin typeface="Inter"/>
              <a:ea typeface="Inter"/>
              <a:cs typeface="Inter"/>
              <a:sym typeface="Inter"/>
            </a:endParaRPr>
          </a:p>
        </p:txBody>
      </p:sp>
      <p:sp>
        <p:nvSpPr>
          <p:cNvPr id="710" name="Google Shape;710;p62"/>
          <p:cNvSpPr/>
          <p:nvPr/>
        </p:nvSpPr>
        <p:spPr>
          <a:xfrm>
            <a:off x="1888613" y="2164925"/>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Time to Value</a:t>
            </a:r>
            <a:endParaRPr sz="800">
              <a:solidFill>
                <a:schemeClr val="lt1"/>
              </a:solidFill>
              <a:latin typeface="Inter"/>
              <a:ea typeface="Inter"/>
              <a:cs typeface="Inter"/>
              <a:sym typeface="Inter"/>
            </a:endParaRPr>
          </a:p>
        </p:txBody>
      </p:sp>
      <p:sp>
        <p:nvSpPr>
          <p:cNvPr id="711" name="Google Shape;711;p62"/>
          <p:cNvSpPr/>
          <p:nvPr/>
        </p:nvSpPr>
        <p:spPr>
          <a:xfrm>
            <a:off x="3194579" y="2164925"/>
            <a:ext cx="11946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Quality &amp; Reliability</a:t>
            </a:r>
            <a:endParaRPr sz="800">
              <a:solidFill>
                <a:schemeClr val="lt1"/>
              </a:solidFill>
              <a:latin typeface="Inter"/>
              <a:ea typeface="Inter"/>
              <a:cs typeface="Inter"/>
              <a:sym typeface="Inter"/>
            </a:endParaRPr>
          </a:p>
        </p:txBody>
      </p:sp>
      <p:sp>
        <p:nvSpPr>
          <p:cNvPr id="712" name="Google Shape;712;p62"/>
          <p:cNvSpPr/>
          <p:nvPr/>
        </p:nvSpPr>
        <p:spPr>
          <a:xfrm>
            <a:off x="4439054" y="2164925"/>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Predict, Prevent &amp; Recover Fast</a:t>
            </a:r>
            <a:endParaRPr sz="800">
              <a:solidFill>
                <a:schemeClr val="lt1"/>
              </a:solidFill>
              <a:latin typeface="Inter"/>
              <a:ea typeface="Inter"/>
              <a:cs typeface="Inter"/>
              <a:sym typeface="Inter"/>
            </a:endParaRPr>
          </a:p>
        </p:txBody>
      </p:sp>
      <p:sp>
        <p:nvSpPr>
          <p:cNvPr id="713" name="Google Shape;713;p62"/>
          <p:cNvSpPr/>
          <p:nvPr/>
        </p:nvSpPr>
        <p:spPr>
          <a:xfrm>
            <a:off x="5745021" y="2164925"/>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Innovation</a:t>
            </a:r>
            <a:endParaRPr sz="800">
              <a:solidFill>
                <a:schemeClr val="lt1"/>
              </a:solidFill>
              <a:latin typeface="Inter"/>
              <a:ea typeface="Inter"/>
              <a:cs typeface="Inter"/>
              <a:sym typeface="Inter"/>
            </a:endParaRPr>
          </a:p>
        </p:txBody>
      </p:sp>
      <p:sp>
        <p:nvSpPr>
          <p:cNvPr id="714" name="Google Shape;714;p62"/>
          <p:cNvSpPr/>
          <p:nvPr/>
        </p:nvSpPr>
        <p:spPr>
          <a:xfrm>
            <a:off x="7050988" y="2164925"/>
            <a:ext cx="11946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Cost Efficiency</a:t>
            </a:r>
            <a:endParaRPr sz="800">
              <a:solidFill>
                <a:schemeClr val="lt1"/>
              </a:solidFill>
              <a:latin typeface="Inter"/>
              <a:ea typeface="Inter"/>
              <a:cs typeface="Inter"/>
              <a:sym typeface="Inter"/>
            </a:endParaRPr>
          </a:p>
        </p:txBody>
      </p:sp>
      <p:sp>
        <p:nvSpPr>
          <p:cNvPr id="715" name="Google Shape;715;p62"/>
          <p:cNvSpPr/>
          <p:nvPr/>
        </p:nvSpPr>
        <p:spPr>
          <a:xfrm>
            <a:off x="2135975" y="1189675"/>
            <a:ext cx="1194600" cy="283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Customer Experience</a:t>
            </a:r>
            <a:endParaRPr sz="800">
              <a:solidFill>
                <a:schemeClr val="lt1"/>
              </a:solidFill>
              <a:latin typeface="Inter"/>
              <a:ea typeface="Inter"/>
              <a:cs typeface="Inter"/>
              <a:sym typeface="Inter"/>
            </a:endParaRPr>
          </a:p>
        </p:txBody>
      </p:sp>
      <p:sp>
        <p:nvSpPr>
          <p:cNvPr id="716" name="Google Shape;716;p62"/>
          <p:cNvSpPr/>
          <p:nvPr/>
        </p:nvSpPr>
        <p:spPr>
          <a:xfrm>
            <a:off x="3380450" y="1189663"/>
            <a:ext cx="1256100" cy="283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Revenue</a:t>
            </a:r>
            <a:endParaRPr sz="800">
              <a:solidFill>
                <a:schemeClr val="lt1"/>
              </a:solidFill>
              <a:latin typeface="Inter"/>
              <a:ea typeface="Inter"/>
              <a:cs typeface="Inter"/>
              <a:sym typeface="Inter"/>
            </a:endParaRPr>
          </a:p>
        </p:txBody>
      </p:sp>
      <p:sp>
        <p:nvSpPr>
          <p:cNvPr id="717" name="Google Shape;717;p62"/>
          <p:cNvSpPr/>
          <p:nvPr/>
        </p:nvSpPr>
        <p:spPr>
          <a:xfrm>
            <a:off x="4686425" y="1189663"/>
            <a:ext cx="1194600" cy="283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Profitability</a:t>
            </a:r>
            <a:endParaRPr sz="800">
              <a:solidFill>
                <a:schemeClr val="lt1"/>
              </a:solidFill>
              <a:latin typeface="Inter"/>
              <a:ea typeface="Inter"/>
              <a:cs typeface="Inter"/>
              <a:sym typeface="Inter"/>
            </a:endParaRPr>
          </a:p>
        </p:txBody>
      </p:sp>
      <p:sp>
        <p:nvSpPr>
          <p:cNvPr id="718" name="Google Shape;718;p62"/>
          <p:cNvSpPr/>
          <p:nvPr/>
        </p:nvSpPr>
        <p:spPr>
          <a:xfrm>
            <a:off x="582663" y="2166649"/>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Developer Experience</a:t>
            </a:r>
            <a:endParaRPr sz="800">
              <a:solidFill>
                <a:schemeClr val="lt1"/>
              </a:solidFill>
              <a:latin typeface="Inter"/>
              <a:ea typeface="Inter"/>
              <a:cs typeface="Inter"/>
              <a:sym typeface="Inter"/>
            </a:endParaRPr>
          </a:p>
        </p:txBody>
      </p:sp>
      <p:sp>
        <p:nvSpPr>
          <p:cNvPr id="719" name="Google Shape;719;p62"/>
          <p:cNvSpPr/>
          <p:nvPr/>
        </p:nvSpPr>
        <p:spPr>
          <a:xfrm>
            <a:off x="5524960" y="728129"/>
            <a:ext cx="1187700" cy="148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Technical Outcome</a:t>
            </a:r>
            <a:endParaRPr sz="800">
              <a:solidFill>
                <a:schemeClr val="lt1"/>
              </a:solidFill>
              <a:latin typeface="Inter"/>
              <a:ea typeface="Inter"/>
              <a:cs typeface="Inter"/>
              <a:sym typeface="Inter"/>
            </a:endParaRPr>
          </a:p>
        </p:txBody>
      </p:sp>
      <p:sp>
        <p:nvSpPr>
          <p:cNvPr id="720" name="Google Shape;720;p62"/>
          <p:cNvSpPr/>
          <p:nvPr/>
        </p:nvSpPr>
        <p:spPr>
          <a:xfrm>
            <a:off x="4373331" y="727973"/>
            <a:ext cx="1109700" cy="148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Platform Capability</a:t>
            </a:r>
            <a:endParaRPr sz="800">
              <a:solidFill>
                <a:schemeClr val="lt1"/>
              </a:solidFill>
              <a:latin typeface="Inter"/>
              <a:ea typeface="Inter"/>
              <a:cs typeface="Inter"/>
              <a:sym typeface="Inter"/>
            </a:endParaRPr>
          </a:p>
        </p:txBody>
      </p:sp>
      <p:sp>
        <p:nvSpPr>
          <p:cNvPr id="721" name="Google Shape;721;p62"/>
          <p:cNvSpPr/>
          <p:nvPr/>
        </p:nvSpPr>
        <p:spPr>
          <a:xfrm>
            <a:off x="6775708" y="727973"/>
            <a:ext cx="1075800" cy="148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Business Driver</a:t>
            </a:r>
            <a:endParaRPr sz="800">
              <a:solidFill>
                <a:schemeClr val="lt1"/>
              </a:solidFill>
              <a:latin typeface="Inter"/>
              <a:ea typeface="Inter"/>
              <a:cs typeface="Inter"/>
              <a:sym typeface="Inter"/>
            </a:endParaRPr>
          </a:p>
        </p:txBody>
      </p:sp>
      <p:sp>
        <p:nvSpPr>
          <p:cNvPr id="722" name="Google Shape;722;p62"/>
          <p:cNvSpPr/>
          <p:nvPr/>
        </p:nvSpPr>
        <p:spPr>
          <a:xfrm>
            <a:off x="7914589" y="728129"/>
            <a:ext cx="1109700" cy="148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Business Outcome</a:t>
            </a:r>
            <a:endParaRPr sz="800">
              <a:solidFill>
                <a:schemeClr val="lt1"/>
              </a:solidFill>
              <a:latin typeface="Inter"/>
              <a:ea typeface="Inter"/>
              <a:cs typeface="Inter"/>
              <a:sym typeface="Inter"/>
            </a:endParaRPr>
          </a:p>
        </p:txBody>
      </p:sp>
      <p:sp>
        <p:nvSpPr>
          <p:cNvPr id="723" name="Google Shape;723;p62"/>
          <p:cNvSpPr txBox="1"/>
          <p:nvPr/>
        </p:nvSpPr>
        <p:spPr>
          <a:xfrm>
            <a:off x="8911000" y="0"/>
            <a:ext cx="232800" cy="2463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latin typeface="Inter"/>
                <a:ea typeface="Inter"/>
                <a:cs typeface="Inter"/>
                <a:sym typeface="Inter"/>
              </a:rPr>
              <a:t>S</a:t>
            </a:r>
            <a:endParaRPr sz="400">
              <a:latin typeface="Inter"/>
              <a:ea typeface="Inter"/>
              <a:cs typeface="Inter"/>
              <a:sym typeface="Inter"/>
            </a:endParaRPr>
          </a:p>
        </p:txBody>
      </p:sp>
      <p:sp>
        <p:nvSpPr>
          <p:cNvPr id="724" name="Google Shape;724;p62"/>
          <p:cNvSpPr/>
          <p:nvPr/>
        </p:nvSpPr>
        <p:spPr>
          <a:xfrm>
            <a:off x="4101250" y="3683525"/>
            <a:ext cx="716100" cy="454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5" name="Google Shape;725;p62"/>
          <p:cNvSpPr txBox="1"/>
          <p:nvPr/>
        </p:nvSpPr>
        <p:spPr>
          <a:xfrm>
            <a:off x="4817350" y="3644675"/>
            <a:ext cx="10758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a:ea typeface="Inter"/>
                <a:cs typeface="Inter"/>
                <a:sym typeface="Inter"/>
              </a:rPr>
              <a:t>Enables / Contributes to /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Improves </a:t>
            </a:r>
            <a:endParaRPr sz="800">
              <a:solidFill>
                <a:schemeClr val="dk1"/>
              </a:solidFill>
              <a:latin typeface="Inter"/>
              <a:ea typeface="Inter"/>
              <a:cs typeface="Inter"/>
              <a:sym typeface="Inter"/>
            </a:endParaRPr>
          </a:p>
        </p:txBody>
      </p:sp>
      <p:sp>
        <p:nvSpPr>
          <p:cNvPr id="726" name="Google Shape;726;p62"/>
          <p:cNvSpPr/>
          <p:nvPr/>
        </p:nvSpPr>
        <p:spPr>
          <a:xfrm>
            <a:off x="3747175" y="2609650"/>
            <a:ext cx="716100" cy="454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7" name="Google Shape;727;p62"/>
          <p:cNvSpPr/>
          <p:nvPr/>
        </p:nvSpPr>
        <p:spPr>
          <a:xfrm>
            <a:off x="3217225" y="1512038"/>
            <a:ext cx="716100" cy="454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8" name="Google Shape;728;p62"/>
          <p:cNvSpPr txBox="1"/>
          <p:nvPr/>
        </p:nvSpPr>
        <p:spPr>
          <a:xfrm>
            <a:off x="4497925" y="2570800"/>
            <a:ext cx="10758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a:ea typeface="Inter"/>
                <a:cs typeface="Inter"/>
                <a:sym typeface="Inter"/>
              </a:rPr>
              <a:t>Enables / Contributes to /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Improves </a:t>
            </a:r>
            <a:endParaRPr sz="800">
              <a:solidFill>
                <a:schemeClr val="dk1"/>
              </a:solidFill>
              <a:latin typeface="Inter"/>
              <a:ea typeface="Inter"/>
              <a:cs typeface="Inter"/>
              <a:sym typeface="Inter"/>
            </a:endParaRPr>
          </a:p>
        </p:txBody>
      </p:sp>
      <p:sp>
        <p:nvSpPr>
          <p:cNvPr id="729" name="Google Shape;729;p62"/>
          <p:cNvSpPr txBox="1"/>
          <p:nvPr/>
        </p:nvSpPr>
        <p:spPr>
          <a:xfrm>
            <a:off x="3974700" y="1473175"/>
            <a:ext cx="10758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a:ea typeface="Inter"/>
                <a:cs typeface="Inter"/>
                <a:sym typeface="Inter"/>
              </a:rPr>
              <a:t>Enables / Contributes to /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Improves </a:t>
            </a:r>
            <a:endParaRPr sz="800">
              <a:solidFill>
                <a:schemeClr val="dk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3"/>
          <p:cNvSpPr/>
          <p:nvPr/>
        </p:nvSpPr>
        <p:spPr>
          <a:xfrm>
            <a:off x="6312850" y="4783125"/>
            <a:ext cx="2455500" cy="22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5" name="Google Shape;735;p63"/>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Connecting to </a:t>
            </a:r>
            <a:r>
              <a:rPr lang="en" sz="2400">
                <a:solidFill>
                  <a:schemeClr val="accent1"/>
                </a:solidFill>
              </a:rPr>
              <a:t>business</a:t>
            </a:r>
            <a:r>
              <a:rPr lang="en" sz="2400">
                <a:solidFill>
                  <a:schemeClr val="accent1"/>
                </a:solidFill>
              </a:rPr>
              <a:t> outcomes</a:t>
            </a:r>
            <a:endParaRPr>
              <a:solidFill>
                <a:schemeClr val="accent1"/>
              </a:solidFill>
            </a:endParaRPr>
          </a:p>
          <a:p>
            <a:pPr indent="0" lvl="0" marL="0" rtl="0" algn="l">
              <a:spcBef>
                <a:spcPts val="0"/>
              </a:spcBef>
              <a:spcAft>
                <a:spcPts val="0"/>
              </a:spcAft>
              <a:buNone/>
            </a:pPr>
            <a:r>
              <a:t/>
            </a:r>
            <a:endParaRPr/>
          </a:p>
        </p:txBody>
      </p:sp>
      <p:sp>
        <p:nvSpPr>
          <p:cNvPr id="736" name="Google Shape;736;p63"/>
          <p:cNvSpPr/>
          <p:nvPr/>
        </p:nvSpPr>
        <p:spPr>
          <a:xfrm>
            <a:off x="441325" y="2818675"/>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CI/CD</a:t>
            </a:r>
            <a:endParaRPr sz="800">
              <a:solidFill>
                <a:schemeClr val="lt1"/>
              </a:solidFill>
              <a:latin typeface="Inter"/>
              <a:ea typeface="Inter"/>
              <a:cs typeface="Inter"/>
              <a:sym typeface="Inter"/>
            </a:endParaRPr>
          </a:p>
        </p:txBody>
      </p:sp>
      <p:sp>
        <p:nvSpPr>
          <p:cNvPr id="737" name="Google Shape;737;p63"/>
          <p:cNvSpPr/>
          <p:nvPr/>
        </p:nvSpPr>
        <p:spPr>
          <a:xfrm>
            <a:off x="1841440" y="2818675"/>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Observability</a:t>
            </a:r>
            <a:endParaRPr sz="800">
              <a:solidFill>
                <a:schemeClr val="lt1"/>
              </a:solidFill>
              <a:latin typeface="Inter"/>
              <a:ea typeface="Inter"/>
              <a:cs typeface="Inter"/>
              <a:sym typeface="Inter"/>
            </a:endParaRPr>
          </a:p>
        </p:txBody>
      </p:sp>
      <p:sp>
        <p:nvSpPr>
          <p:cNvPr id="738" name="Google Shape;738;p63"/>
          <p:cNvSpPr/>
          <p:nvPr/>
        </p:nvSpPr>
        <p:spPr>
          <a:xfrm>
            <a:off x="3241556" y="2818675"/>
            <a:ext cx="1280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Container Orchestration</a:t>
            </a:r>
            <a:endParaRPr sz="800">
              <a:solidFill>
                <a:schemeClr val="lt1"/>
              </a:solidFill>
              <a:latin typeface="Inter"/>
              <a:ea typeface="Inter"/>
              <a:cs typeface="Inter"/>
              <a:sym typeface="Inter"/>
            </a:endParaRPr>
          </a:p>
        </p:txBody>
      </p:sp>
      <p:sp>
        <p:nvSpPr>
          <p:cNvPr id="739" name="Google Shape;739;p63"/>
          <p:cNvSpPr/>
          <p:nvPr/>
        </p:nvSpPr>
        <p:spPr>
          <a:xfrm>
            <a:off x="4575745" y="2818675"/>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Secrets Management</a:t>
            </a:r>
            <a:endParaRPr sz="800">
              <a:solidFill>
                <a:schemeClr val="lt1"/>
              </a:solidFill>
              <a:latin typeface="Inter"/>
              <a:ea typeface="Inter"/>
              <a:cs typeface="Inter"/>
              <a:sym typeface="Inter"/>
            </a:endParaRPr>
          </a:p>
        </p:txBody>
      </p:sp>
      <p:sp>
        <p:nvSpPr>
          <p:cNvPr id="740" name="Google Shape;740;p63"/>
          <p:cNvSpPr/>
          <p:nvPr/>
        </p:nvSpPr>
        <p:spPr>
          <a:xfrm>
            <a:off x="5975860" y="2818675"/>
            <a:ext cx="1346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Certificate Management</a:t>
            </a:r>
            <a:endParaRPr sz="800">
              <a:solidFill>
                <a:schemeClr val="lt1"/>
              </a:solidFill>
              <a:latin typeface="Inter"/>
              <a:ea typeface="Inter"/>
              <a:cs typeface="Inter"/>
              <a:sym typeface="Inter"/>
            </a:endParaRPr>
          </a:p>
        </p:txBody>
      </p:sp>
      <p:sp>
        <p:nvSpPr>
          <p:cNvPr id="741" name="Google Shape;741;p63"/>
          <p:cNvSpPr/>
          <p:nvPr/>
        </p:nvSpPr>
        <p:spPr>
          <a:xfrm>
            <a:off x="7375976" y="2818675"/>
            <a:ext cx="1280700" cy="28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Paved Paths</a:t>
            </a:r>
            <a:endParaRPr sz="800">
              <a:solidFill>
                <a:schemeClr val="lt1"/>
              </a:solidFill>
              <a:latin typeface="Inter"/>
              <a:ea typeface="Inter"/>
              <a:cs typeface="Inter"/>
              <a:sym typeface="Inter"/>
            </a:endParaRPr>
          </a:p>
        </p:txBody>
      </p:sp>
      <p:sp>
        <p:nvSpPr>
          <p:cNvPr id="742" name="Google Shape;742;p63"/>
          <p:cNvSpPr/>
          <p:nvPr/>
        </p:nvSpPr>
        <p:spPr>
          <a:xfrm>
            <a:off x="142625" y="1780863"/>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Faster Application Startup</a:t>
            </a:r>
            <a:endParaRPr sz="800">
              <a:solidFill>
                <a:schemeClr val="lt1"/>
              </a:solidFill>
              <a:latin typeface="Inter"/>
              <a:ea typeface="Inter"/>
              <a:cs typeface="Inter"/>
              <a:sym typeface="Inter"/>
            </a:endParaRPr>
          </a:p>
        </p:txBody>
      </p:sp>
      <p:sp>
        <p:nvSpPr>
          <p:cNvPr id="743" name="Google Shape;743;p63"/>
          <p:cNvSpPr/>
          <p:nvPr/>
        </p:nvSpPr>
        <p:spPr>
          <a:xfrm>
            <a:off x="1448602" y="1780863"/>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Reduced Cognitive Load</a:t>
            </a:r>
            <a:endParaRPr sz="800">
              <a:solidFill>
                <a:schemeClr val="lt1"/>
              </a:solidFill>
              <a:latin typeface="Inter"/>
              <a:ea typeface="Inter"/>
              <a:cs typeface="Inter"/>
              <a:sym typeface="Inter"/>
            </a:endParaRPr>
          </a:p>
        </p:txBody>
      </p:sp>
      <p:sp>
        <p:nvSpPr>
          <p:cNvPr id="744" name="Google Shape;744;p63"/>
          <p:cNvSpPr/>
          <p:nvPr/>
        </p:nvSpPr>
        <p:spPr>
          <a:xfrm>
            <a:off x="2754554" y="1780863"/>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Faster Pipeline Development</a:t>
            </a:r>
            <a:endParaRPr sz="800">
              <a:solidFill>
                <a:schemeClr val="lt1"/>
              </a:solidFill>
              <a:latin typeface="Inter"/>
              <a:ea typeface="Inter"/>
              <a:cs typeface="Inter"/>
              <a:sym typeface="Inter"/>
            </a:endParaRPr>
          </a:p>
        </p:txBody>
      </p:sp>
      <p:sp>
        <p:nvSpPr>
          <p:cNvPr id="745" name="Google Shape;745;p63"/>
          <p:cNvSpPr/>
          <p:nvPr/>
        </p:nvSpPr>
        <p:spPr>
          <a:xfrm>
            <a:off x="3999026" y="1780863"/>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Observe Applications and Infra</a:t>
            </a:r>
            <a:endParaRPr sz="800">
              <a:solidFill>
                <a:schemeClr val="lt1"/>
              </a:solidFill>
              <a:latin typeface="Inter"/>
              <a:ea typeface="Inter"/>
              <a:cs typeface="Inter"/>
              <a:sym typeface="Inter"/>
            </a:endParaRPr>
          </a:p>
        </p:txBody>
      </p:sp>
      <p:sp>
        <p:nvSpPr>
          <p:cNvPr id="746" name="Google Shape;746;p63"/>
          <p:cNvSpPr/>
          <p:nvPr/>
        </p:nvSpPr>
        <p:spPr>
          <a:xfrm>
            <a:off x="5304991" y="1780863"/>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Security</a:t>
            </a:r>
            <a:endParaRPr sz="800">
              <a:solidFill>
                <a:schemeClr val="lt1"/>
              </a:solidFill>
              <a:latin typeface="Inter"/>
              <a:ea typeface="Inter"/>
              <a:cs typeface="Inter"/>
              <a:sym typeface="Inter"/>
            </a:endParaRPr>
          </a:p>
        </p:txBody>
      </p:sp>
      <p:sp>
        <p:nvSpPr>
          <p:cNvPr id="747" name="Google Shape;747;p63"/>
          <p:cNvSpPr/>
          <p:nvPr/>
        </p:nvSpPr>
        <p:spPr>
          <a:xfrm>
            <a:off x="6610955" y="1780863"/>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Monitor &amp; Alert</a:t>
            </a:r>
            <a:endParaRPr sz="800">
              <a:solidFill>
                <a:schemeClr val="lt1"/>
              </a:solidFill>
              <a:latin typeface="Inter"/>
              <a:ea typeface="Inter"/>
              <a:cs typeface="Inter"/>
              <a:sym typeface="Inter"/>
            </a:endParaRPr>
          </a:p>
        </p:txBody>
      </p:sp>
      <p:sp>
        <p:nvSpPr>
          <p:cNvPr id="748" name="Google Shape;748;p63"/>
          <p:cNvSpPr/>
          <p:nvPr/>
        </p:nvSpPr>
        <p:spPr>
          <a:xfrm>
            <a:off x="7855428" y="1780863"/>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Resilience &amp; Availability</a:t>
            </a:r>
            <a:endParaRPr sz="800">
              <a:solidFill>
                <a:schemeClr val="lt1"/>
              </a:solidFill>
              <a:latin typeface="Inter"/>
              <a:ea typeface="Inter"/>
              <a:cs typeface="Inter"/>
              <a:sym typeface="Inter"/>
            </a:endParaRPr>
          </a:p>
        </p:txBody>
      </p:sp>
      <p:sp>
        <p:nvSpPr>
          <p:cNvPr id="749" name="Google Shape;749;p63"/>
          <p:cNvSpPr/>
          <p:nvPr/>
        </p:nvSpPr>
        <p:spPr>
          <a:xfrm>
            <a:off x="7531810" y="4819654"/>
            <a:ext cx="1187700" cy="148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Technical Outcome</a:t>
            </a:r>
            <a:endParaRPr sz="800">
              <a:solidFill>
                <a:schemeClr val="lt1"/>
              </a:solidFill>
              <a:latin typeface="Inter"/>
              <a:ea typeface="Inter"/>
              <a:cs typeface="Inter"/>
              <a:sym typeface="Inter"/>
            </a:endParaRPr>
          </a:p>
        </p:txBody>
      </p:sp>
      <p:sp>
        <p:nvSpPr>
          <p:cNvPr id="750" name="Google Shape;750;p63"/>
          <p:cNvSpPr/>
          <p:nvPr/>
        </p:nvSpPr>
        <p:spPr>
          <a:xfrm>
            <a:off x="6380181" y="4819498"/>
            <a:ext cx="1109700" cy="148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Platform Capability</a:t>
            </a:r>
            <a:endParaRPr sz="800">
              <a:solidFill>
                <a:schemeClr val="lt1"/>
              </a:solidFill>
              <a:latin typeface="Inter"/>
              <a:ea typeface="Inter"/>
              <a:cs typeface="Inter"/>
              <a:sym typeface="Inter"/>
            </a:endParaRPr>
          </a:p>
        </p:txBody>
      </p:sp>
      <p:sp>
        <p:nvSpPr>
          <p:cNvPr id="751" name="Google Shape;751;p63"/>
          <p:cNvSpPr txBox="1"/>
          <p:nvPr/>
        </p:nvSpPr>
        <p:spPr>
          <a:xfrm>
            <a:off x="8911000" y="0"/>
            <a:ext cx="232800" cy="2463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latin typeface="Inter"/>
                <a:ea typeface="Inter"/>
                <a:cs typeface="Inter"/>
                <a:sym typeface="Inter"/>
              </a:rPr>
              <a:t>S</a:t>
            </a:r>
            <a:endParaRPr sz="400">
              <a:latin typeface="Inter"/>
              <a:ea typeface="Inter"/>
              <a:cs typeface="Inter"/>
              <a:sym typeface="Inter"/>
            </a:endParaRPr>
          </a:p>
        </p:txBody>
      </p:sp>
      <p:sp>
        <p:nvSpPr>
          <p:cNvPr id="752" name="Google Shape;752;p63"/>
          <p:cNvSpPr/>
          <p:nvPr/>
        </p:nvSpPr>
        <p:spPr>
          <a:xfrm>
            <a:off x="4125575" y="2237525"/>
            <a:ext cx="716100" cy="454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3" name="Google Shape;753;p63"/>
          <p:cNvSpPr txBox="1"/>
          <p:nvPr/>
        </p:nvSpPr>
        <p:spPr>
          <a:xfrm>
            <a:off x="4841675" y="2198675"/>
            <a:ext cx="10758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a:ea typeface="Inter"/>
                <a:cs typeface="Inter"/>
                <a:sym typeface="Inter"/>
              </a:rPr>
              <a:t>Enables / Contributes to /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Improves </a:t>
            </a:r>
            <a:endParaRPr sz="800">
              <a:solidFill>
                <a:schemeClr val="dk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4"/>
          <p:cNvSpPr/>
          <p:nvPr/>
        </p:nvSpPr>
        <p:spPr>
          <a:xfrm>
            <a:off x="6271975" y="4742225"/>
            <a:ext cx="2445000" cy="22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9" name="Google Shape;759;p64"/>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Connecting to </a:t>
            </a:r>
            <a:r>
              <a:rPr lang="en" sz="2400">
                <a:solidFill>
                  <a:schemeClr val="accent1"/>
                </a:solidFill>
              </a:rPr>
              <a:t>business</a:t>
            </a:r>
            <a:r>
              <a:rPr lang="en" sz="2400">
                <a:solidFill>
                  <a:schemeClr val="accent1"/>
                </a:solidFill>
              </a:rPr>
              <a:t> outcomes</a:t>
            </a:r>
            <a:endParaRPr>
              <a:solidFill>
                <a:schemeClr val="accent1"/>
              </a:solidFill>
            </a:endParaRPr>
          </a:p>
          <a:p>
            <a:pPr indent="0" lvl="0" marL="0" rtl="0" algn="l">
              <a:spcBef>
                <a:spcPts val="0"/>
              </a:spcBef>
              <a:spcAft>
                <a:spcPts val="0"/>
              </a:spcAft>
              <a:buNone/>
            </a:pPr>
            <a:r>
              <a:t/>
            </a:r>
            <a:endParaRPr/>
          </a:p>
        </p:txBody>
      </p:sp>
      <p:sp>
        <p:nvSpPr>
          <p:cNvPr id="760" name="Google Shape;760;p64"/>
          <p:cNvSpPr/>
          <p:nvPr/>
        </p:nvSpPr>
        <p:spPr>
          <a:xfrm>
            <a:off x="118300" y="3081038"/>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Faster Application Startup</a:t>
            </a:r>
            <a:endParaRPr sz="800">
              <a:solidFill>
                <a:schemeClr val="lt1"/>
              </a:solidFill>
              <a:latin typeface="Inter"/>
              <a:ea typeface="Inter"/>
              <a:cs typeface="Inter"/>
              <a:sym typeface="Inter"/>
            </a:endParaRPr>
          </a:p>
        </p:txBody>
      </p:sp>
      <p:sp>
        <p:nvSpPr>
          <p:cNvPr id="761" name="Google Shape;761;p64"/>
          <p:cNvSpPr/>
          <p:nvPr/>
        </p:nvSpPr>
        <p:spPr>
          <a:xfrm>
            <a:off x="1424277" y="3081038"/>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Reduced Cognitive Load</a:t>
            </a:r>
            <a:endParaRPr sz="800">
              <a:solidFill>
                <a:schemeClr val="lt1"/>
              </a:solidFill>
              <a:latin typeface="Inter"/>
              <a:ea typeface="Inter"/>
              <a:cs typeface="Inter"/>
              <a:sym typeface="Inter"/>
            </a:endParaRPr>
          </a:p>
        </p:txBody>
      </p:sp>
      <p:sp>
        <p:nvSpPr>
          <p:cNvPr id="762" name="Google Shape;762;p64"/>
          <p:cNvSpPr/>
          <p:nvPr/>
        </p:nvSpPr>
        <p:spPr>
          <a:xfrm>
            <a:off x="2730229" y="3081038"/>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Faster Pipeline Development</a:t>
            </a:r>
            <a:endParaRPr sz="800">
              <a:solidFill>
                <a:schemeClr val="lt1"/>
              </a:solidFill>
              <a:latin typeface="Inter"/>
              <a:ea typeface="Inter"/>
              <a:cs typeface="Inter"/>
              <a:sym typeface="Inter"/>
            </a:endParaRPr>
          </a:p>
        </p:txBody>
      </p:sp>
      <p:sp>
        <p:nvSpPr>
          <p:cNvPr id="763" name="Google Shape;763;p64"/>
          <p:cNvSpPr/>
          <p:nvPr/>
        </p:nvSpPr>
        <p:spPr>
          <a:xfrm>
            <a:off x="3974701" y="3081038"/>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Observe Applications and Infra</a:t>
            </a:r>
            <a:endParaRPr sz="800">
              <a:solidFill>
                <a:schemeClr val="lt1"/>
              </a:solidFill>
              <a:latin typeface="Inter"/>
              <a:ea typeface="Inter"/>
              <a:cs typeface="Inter"/>
              <a:sym typeface="Inter"/>
            </a:endParaRPr>
          </a:p>
        </p:txBody>
      </p:sp>
      <p:sp>
        <p:nvSpPr>
          <p:cNvPr id="764" name="Google Shape;764;p64"/>
          <p:cNvSpPr/>
          <p:nvPr/>
        </p:nvSpPr>
        <p:spPr>
          <a:xfrm>
            <a:off x="5280666" y="3081038"/>
            <a:ext cx="12561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Security</a:t>
            </a:r>
            <a:endParaRPr sz="800">
              <a:solidFill>
                <a:schemeClr val="lt1"/>
              </a:solidFill>
              <a:latin typeface="Inter"/>
              <a:ea typeface="Inter"/>
              <a:cs typeface="Inter"/>
              <a:sym typeface="Inter"/>
            </a:endParaRPr>
          </a:p>
        </p:txBody>
      </p:sp>
      <p:sp>
        <p:nvSpPr>
          <p:cNvPr id="765" name="Google Shape;765;p64"/>
          <p:cNvSpPr/>
          <p:nvPr/>
        </p:nvSpPr>
        <p:spPr>
          <a:xfrm>
            <a:off x="6586630" y="3081038"/>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Monitor &amp; Alert</a:t>
            </a:r>
            <a:endParaRPr sz="800">
              <a:solidFill>
                <a:schemeClr val="lt1"/>
              </a:solidFill>
              <a:latin typeface="Inter"/>
              <a:ea typeface="Inter"/>
              <a:cs typeface="Inter"/>
              <a:sym typeface="Inter"/>
            </a:endParaRPr>
          </a:p>
        </p:txBody>
      </p:sp>
      <p:sp>
        <p:nvSpPr>
          <p:cNvPr id="766" name="Google Shape;766;p64"/>
          <p:cNvSpPr/>
          <p:nvPr/>
        </p:nvSpPr>
        <p:spPr>
          <a:xfrm>
            <a:off x="7831103" y="3081038"/>
            <a:ext cx="1194600" cy="32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Resilience &amp; Availability</a:t>
            </a:r>
            <a:endParaRPr sz="800">
              <a:solidFill>
                <a:schemeClr val="lt1"/>
              </a:solidFill>
              <a:latin typeface="Inter"/>
              <a:ea typeface="Inter"/>
              <a:cs typeface="Inter"/>
              <a:sym typeface="Inter"/>
            </a:endParaRPr>
          </a:p>
        </p:txBody>
      </p:sp>
      <p:sp>
        <p:nvSpPr>
          <p:cNvPr id="767" name="Google Shape;767;p64"/>
          <p:cNvSpPr/>
          <p:nvPr/>
        </p:nvSpPr>
        <p:spPr>
          <a:xfrm>
            <a:off x="1888613" y="2019100"/>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Time to Value</a:t>
            </a:r>
            <a:endParaRPr sz="800">
              <a:solidFill>
                <a:schemeClr val="lt1"/>
              </a:solidFill>
              <a:latin typeface="Inter"/>
              <a:ea typeface="Inter"/>
              <a:cs typeface="Inter"/>
              <a:sym typeface="Inter"/>
            </a:endParaRPr>
          </a:p>
        </p:txBody>
      </p:sp>
      <p:sp>
        <p:nvSpPr>
          <p:cNvPr id="768" name="Google Shape;768;p64"/>
          <p:cNvSpPr/>
          <p:nvPr/>
        </p:nvSpPr>
        <p:spPr>
          <a:xfrm>
            <a:off x="3194579" y="2019100"/>
            <a:ext cx="11946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Quality &amp; Reliability</a:t>
            </a:r>
            <a:endParaRPr sz="800">
              <a:solidFill>
                <a:schemeClr val="lt1"/>
              </a:solidFill>
              <a:latin typeface="Inter"/>
              <a:ea typeface="Inter"/>
              <a:cs typeface="Inter"/>
              <a:sym typeface="Inter"/>
            </a:endParaRPr>
          </a:p>
        </p:txBody>
      </p:sp>
      <p:sp>
        <p:nvSpPr>
          <p:cNvPr id="769" name="Google Shape;769;p64"/>
          <p:cNvSpPr/>
          <p:nvPr/>
        </p:nvSpPr>
        <p:spPr>
          <a:xfrm>
            <a:off x="4439054" y="2019100"/>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Predict, Prevent &amp; Recover Fast</a:t>
            </a:r>
            <a:endParaRPr sz="800">
              <a:solidFill>
                <a:schemeClr val="lt1"/>
              </a:solidFill>
              <a:latin typeface="Inter"/>
              <a:ea typeface="Inter"/>
              <a:cs typeface="Inter"/>
              <a:sym typeface="Inter"/>
            </a:endParaRPr>
          </a:p>
        </p:txBody>
      </p:sp>
      <p:sp>
        <p:nvSpPr>
          <p:cNvPr id="770" name="Google Shape;770;p64"/>
          <p:cNvSpPr/>
          <p:nvPr/>
        </p:nvSpPr>
        <p:spPr>
          <a:xfrm>
            <a:off x="5745021" y="2019100"/>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Innovation</a:t>
            </a:r>
            <a:endParaRPr sz="800">
              <a:solidFill>
                <a:schemeClr val="lt1"/>
              </a:solidFill>
              <a:latin typeface="Inter"/>
              <a:ea typeface="Inter"/>
              <a:cs typeface="Inter"/>
              <a:sym typeface="Inter"/>
            </a:endParaRPr>
          </a:p>
        </p:txBody>
      </p:sp>
      <p:sp>
        <p:nvSpPr>
          <p:cNvPr id="771" name="Google Shape;771;p64"/>
          <p:cNvSpPr/>
          <p:nvPr/>
        </p:nvSpPr>
        <p:spPr>
          <a:xfrm>
            <a:off x="7050988" y="2019100"/>
            <a:ext cx="11946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Cost Efficiency</a:t>
            </a:r>
            <a:endParaRPr sz="800">
              <a:solidFill>
                <a:schemeClr val="lt1"/>
              </a:solidFill>
              <a:latin typeface="Inter"/>
              <a:ea typeface="Inter"/>
              <a:cs typeface="Inter"/>
              <a:sym typeface="Inter"/>
            </a:endParaRPr>
          </a:p>
        </p:txBody>
      </p:sp>
      <p:sp>
        <p:nvSpPr>
          <p:cNvPr id="772" name="Google Shape;772;p64"/>
          <p:cNvSpPr/>
          <p:nvPr/>
        </p:nvSpPr>
        <p:spPr>
          <a:xfrm>
            <a:off x="582663" y="2020824"/>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Developer Experience</a:t>
            </a:r>
            <a:endParaRPr sz="800">
              <a:solidFill>
                <a:schemeClr val="lt1"/>
              </a:solidFill>
              <a:latin typeface="Inter"/>
              <a:ea typeface="Inter"/>
              <a:cs typeface="Inter"/>
              <a:sym typeface="Inter"/>
            </a:endParaRPr>
          </a:p>
        </p:txBody>
      </p:sp>
      <p:sp>
        <p:nvSpPr>
          <p:cNvPr id="773" name="Google Shape;773;p64"/>
          <p:cNvSpPr/>
          <p:nvPr/>
        </p:nvSpPr>
        <p:spPr>
          <a:xfrm>
            <a:off x="6329760" y="4784004"/>
            <a:ext cx="1187700" cy="148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Technical Outcome</a:t>
            </a:r>
            <a:endParaRPr sz="800">
              <a:solidFill>
                <a:schemeClr val="lt1"/>
              </a:solidFill>
              <a:latin typeface="Inter"/>
              <a:ea typeface="Inter"/>
              <a:cs typeface="Inter"/>
              <a:sym typeface="Inter"/>
            </a:endParaRPr>
          </a:p>
        </p:txBody>
      </p:sp>
      <p:sp>
        <p:nvSpPr>
          <p:cNvPr id="774" name="Google Shape;774;p64"/>
          <p:cNvSpPr/>
          <p:nvPr/>
        </p:nvSpPr>
        <p:spPr>
          <a:xfrm>
            <a:off x="7580508" y="4783848"/>
            <a:ext cx="1075800" cy="148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Business Driver</a:t>
            </a:r>
            <a:endParaRPr sz="800">
              <a:solidFill>
                <a:schemeClr val="lt1"/>
              </a:solidFill>
              <a:latin typeface="Inter"/>
              <a:ea typeface="Inter"/>
              <a:cs typeface="Inter"/>
              <a:sym typeface="Inter"/>
            </a:endParaRPr>
          </a:p>
        </p:txBody>
      </p:sp>
      <p:sp>
        <p:nvSpPr>
          <p:cNvPr id="775" name="Google Shape;775;p64"/>
          <p:cNvSpPr txBox="1"/>
          <p:nvPr/>
        </p:nvSpPr>
        <p:spPr>
          <a:xfrm>
            <a:off x="8911000" y="0"/>
            <a:ext cx="232800" cy="2463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latin typeface="Inter"/>
                <a:ea typeface="Inter"/>
                <a:cs typeface="Inter"/>
                <a:sym typeface="Inter"/>
              </a:rPr>
              <a:t>S</a:t>
            </a:r>
            <a:endParaRPr sz="400">
              <a:latin typeface="Inter"/>
              <a:ea typeface="Inter"/>
              <a:cs typeface="Inter"/>
              <a:sym typeface="Inter"/>
            </a:endParaRPr>
          </a:p>
        </p:txBody>
      </p:sp>
      <p:sp>
        <p:nvSpPr>
          <p:cNvPr id="776" name="Google Shape;776;p64"/>
          <p:cNvSpPr/>
          <p:nvPr/>
        </p:nvSpPr>
        <p:spPr>
          <a:xfrm>
            <a:off x="3747175" y="2463825"/>
            <a:ext cx="716100" cy="454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7" name="Google Shape;777;p64"/>
          <p:cNvSpPr txBox="1"/>
          <p:nvPr/>
        </p:nvSpPr>
        <p:spPr>
          <a:xfrm>
            <a:off x="4497925" y="2424975"/>
            <a:ext cx="10758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a:ea typeface="Inter"/>
                <a:cs typeface="Inter"/>
                <a:sym typeface="Inter"/>
              </a:rPr>
              <a:t>Enables / Contributes to /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Improves </a:t>
            </a:r>
            <a:endParaRPr sz="800">
              <a:solidFill>
                <a:schemeClr val="dk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5"/>
          <p:cNvSpPr/>
          <p:nvPr/>
        </p:nvSpPr>
        <p:spPr>
          <a:xfrm>
            <a:off x="6370100" y="4783125"/>
            <a:ext cx="2398200" cy="22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3" name="Google Shape;783;p65"/>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Connecting to </a:t>
            </a:r>
            <a:r>
              <a:rPr lang="en" sz="2400">
                <a:solidFill>
                  <a:schemeClr val="accent1"/>
                </a:solidFill>
              </a:rPr>
              <a:t>business</a:t>
            </a:r>
            <a:r>
              <a:rPr lang="en" sz="2400">
                <a:solidFill>
                  <a:schemeClr val="accent1"/>
                </a:solidFill>
              </a:rPr>
              <a:t> outcomes</a:t>
            </a:r>
            <a:endParaRPr>
              <a:solidFill>
                <a:schemeClr val="accent1"/>
              </a:solidFill>
            </a:endParaRPr>
          </a:p>
          <a:p>
            <a:pPr indent="0" lvl="0" marL="0" rtl="0" algn="l">
              <a:spcBef>
                <a:spcPts val="0"/>
              </a:spcBef>
              <a:spcAft>
                <a:spcPts val="0"/>
              </a:spcAft>
              <a:buNone/>
            </a:pPr>
            <a:r>
              <a:t/>
            </a:r>
            <a:endParaRPr/>
          </a:p>
        </p:txBody>
      </p:sp>
      <p:sp>
        <p:nvSpPr>
          <p:cNvPr id="784" name="Google Shape;784;p65"/>
          <p:cNvSpPr/>
          <p:nvPr/>
        </p:nvSpPr>
        <p:spPr>
          <a:xfrm>
            <a:off x="1872263" y="2997575"/>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Time to Value</a:t>
            </a:r>
            <a:endParaRPr sz="800">
              <a:solidFill>
                <a:schemeClr val="lt1"/>
              </a:solidFill>
              <a:latin typeface="Inter"/>
              <a:ea typeface="Inter"/>
              <a:cs typeface="Inter"/>
              <a:sym typeface="Inter"/>
            </a:endParaRPr>
          </a:p>
        </p:txBody>
      </p:sp>
      <p:sp>
        <p:nvSpPr>
          <p:cNvPr id="785" name="Google Shape;785;p65"/>
          <p:cNvSpPr/>
          <p:nvPr/>
        </p:nvSpPr>
        <p:spPr>
          <a:xfrm>
            <a:off x="3178229" y="2997575"/>
            <a:ext cx="11946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Quality &amp; Reliability</a:t>
            </a:r>
            <a:endParaRPr sz="800">
              <a:solidFill>
                <a:schemeClr val="lt1"/>
              </a:solidFill>
              <a:latin typeface="Inter"/>
              <a:ea typeface="Inter"/>
              <a:cs typeface="Inter"/>
              <a:sym typeface="Inter"/>
            </a:endParaRPr>
          </a:p>
        </p:txBody>
      </p:sp>
      <p:sp>
        <p:nvSpPr>
          <p:cNvPr id="786" name="Google Shape;786;p65"/>
          <p:cNvSpPr/>
          <p:nvPr/>
        </p:nvSpPr>
        <p:spPr>
          <a:xfrm>
            <a:off x="4422704" y="2997575"/>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Predict, Prevent &amp; Recover Fast</a:t>
            </a:r>
            <a:endParaRPr sz="800">
              <a:solidFill>
                <a:schemeClr val="lt1"/>
              </a:solidFill>
              <a:latin typeface="Inter"/>
              <a:ea typeface="Inter"/>
              <a:cs typeface="Inter"/>
              <a:sym typeface="Inter"/>
            </a:endParaRPr>
          </a:p>
        </p:txBody>
      </p:sp>
      <p:sp>
        <p:nvSpPr>
          <p:cNvPr id="787" name="Google Shape;787;p65"/>
          <p:cNvSpPr/>
          <p:nvPr/>
        </p:nvSpPr>
        <p:spPr>
          <a:xfrm>
            <a:off x="5728671" y="2997575"/>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Innovation</a:t>
            </a:r>
            <a:endParaRPr sz="800">
              <a:solidFill>
                <a:schemeClr val="lt1"/>
              </a:solidFill>
              <a:latin typeface="Inter"/>
              <a:ea typeface="Inter"/>
              <a:cs typeface="Inter"/>
              <a:sym typeface="Inter"/>
            </a:endParaRPr>
          </a:p>
        </p:txBody>
      </p:sp>
      <p:sp>
        <p:nvSpPr>
          <p:cNvPr id="788" name="Google Shape;788;p65"/>
          <p:cNvSpPr/>
          <p:nvPr/>
        </p:nvSpPr>
        <p:spPr>
          <a:xfrm>
            <a:off x="7034638" y="2997575"/>
            <a:ext cx="11946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Cost Efficiency</a:t>
            </a:r>
            <a:endParaRPr sz="800">
              <a:solidFill>
                <a:schemeClr val="lt1"/>
              </a:solidFill>
              <a:latin typeface="Inter"/>
              <a:ea typeface="Inter"/>
              <a:cs typeface="Inter"/>
              <a:sym typeface="Inter"/>
            </a:endParaRPr>
          </a:p>
        </p:txBody>
      </p:sp>
      <p:sp>
        <p:nvSpPr>
          <p:cNvPr id="789" name="Google Shape;789;p65"/>
          <p:cNvSpPr/>
          <p:nvPr/>
        </p:nvSpPr>
        <p:spPr>
          <a:xfrm>
            <a:off x="2119625" y="1862500"/>
            <a:ext cx="1194600" cy="283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Inter"/>
                <a:ea typeface="Inter"/>
                <a:cs typeface="Inter"/>
                <a:sym typeface="Inter"/>
              </a:rPr>
              <a:t>Customer Experience</a:t>
            </a:r>
            <a:endParaRPr sz="800">
              <a:solidFill>
                <a:schemeClr val="lt1"/>
              </a:solidFill>
              <a:latin typeface="Inter"/>
              <a:ea typeface="Inter"/>
              <a:cs typeface="Inter"/>
              <a:sym typeface="Inter"/>
            </a:endParaRPr>
          </a:p>
        </p:txBody>
      </p:sp>
      <p:sp>
        <p:nvSpPr>
          <p:cNvPr id="790" name="Google Shape;790;p65"/>
          <p:cNvSpPr/>
          <p:nvPr/>
        </p:nvSpPr>
        <p:spPr>
          <a:xfrm>
            <a:off x="3364100" y="1862488"/>
            <a:ext cx="1256100" cy="283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Revenue</a:t>
            </a:r>
            <a:endParaRPr sz="800">
              <a:solidFill>
                <a:schemeClr val="lt1"/>
              </a:solidFill>
              <a:latin typeface="Inter"/>
              <a:ea typeface="Inter"/>
              <a:cs typeface="Inter"/>
              <a:sym typeface="Inter"/>
            </a:endParaRPr>
          </a:p>
        </p:txBody>
      </p:sp>
      <p:sp>
        <p:nvSpPr>
          <p:cNvPr id="791" name="Google Shape;791;p65"/>
          <p:cNvSpPr/>
          <p:nvPr/>
        </p:nvSpPr>
        <p:spPr>
          <a:xfrm>
            <a:off x="4670075" y="1862488"/>
            <a:ext cx="1194600" cy="283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Profitability</a:t>
            </a:r>
            <a:endParaRPr sz="800">
              <a:solidFill>
                <a:schemeClr val="lt1"/>
              </a:solidFill>
              <a:latin typeface="Inter"/>
              <a:ea typeface="Inter"/>
              <a:cs typeface="Inter"/>
              <a:sym typeface="Inter"/>
            </a:endParaRPr>
          </a:p>
        </p:txBody>
      </p:sp>
      <p:sp>
        <p:nvSpPr>
          <p:cNvPr id="792" name="Google Shape;792;p65"/>
          <p:cNvSpPr/>
          <p:nvPr/>
        </p:nvSpPr>
        <p:spPr>
          <a:xfrm>
            <a:off x="566313" y="2999299"/>
            <a:ext cx="1256100" cy="28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Developer Experience</a:t>
            </a:r>
            <a:endParaRPr sz="800">
              <a:solidFill>
                <a:schemeClr val="lt1"/>
              </a:solidFill>
              <a:latin typeface="Inter"/>
              <a:ea typeface="Inter"/>
              <a:cs typeface="Inter"/>
              <a:sym typeface="Inter"/>
            </a:endParaRPr>
          </a:p>
        </p:txBody>
      </p:sp>
      <p:sp>
        <p:nvSpPr>
          <p:cNvPr id="793" name="Google Shape;793;p65"/>
          <p:cNvSpPr/>
          <p:nvPr/>
        </p:nvSpPr>
        <p:spPr>
          <a:xfrm>
            <a:off x="6443858" y="4824748"/>
            <a:ext cx="1075800" cy="148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Business Driver</a:t>
            </a:r>
            <a:endParaRPr sz="800">
              <a:solidFill>
                <a:schemeClr val="lt1"/>
              </a:solidFill>
              <a:latin typeface="Inter"/>
              <a:ea typeface="Inter"/>
              <a:cs typeface="Inter"/>
              <a:sym typeface="Inter"/>
            </a:endParaRPr>
          </a:p>
        </p:txBody>
      </p:sp>
      <p:sp>
        <p:nvSpPr>
          <p:cNvPr id="794" name="Google Shape;794;p65"/>
          <p:cNvSpPr/>
          <p:nvPr/>
        </p:nvSpPr>
        <p:spPr>
          <a:xfrm>
            <a:off x="7582739" y="4824904"/>
            <a:ext cx="1109700" cy="148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lt1"/>
                </a:solidFill>
                <a:latin typeface="Inter"/>
                <a:ea typeface="Inter"/>
                <a:cs typeface="Inter"/>
                <a:sym typeface="Inter"/>
              </a:rPr>
              <a:t>Business Outcome</a:t>
            </a:r>
            <a:endParaRPr sz="800">
              <a:solidFill>
                <a:schemeClr val="lt1"/>
              </a:solidFill>
              <a:latin typeface="Inter"/>
              <a:ea typeface="Inter"/>
              <a:cs typeface="Inter"/>
              <a:sym typeface="Inter"/>
            </a:endParaRPr>
          </a:p>
        </p:txBody>
      </p:sp>
      <p:sp>
        <p:nvSpPr>
          <p:cNvPr id="795" name="Google Shape;795;p65"/>
          <p:cNvSpPr txBox="1"/>
          <p:nvPr/>
        </p:nvSpPr>
        <p:spPr>
          <a:xfrm>
            <a:off x="8911000" y="0"/>
            <a:ext cx="232800" cy="2463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latin typeface="Inter"/>
                <a:ea typeface="Inter"/>
                <a:cs typeface="Inter"/>
                <a:sym typeface="Inter"/>
              </a:rPr>
              <a:t>S</a:t>
            </a:r>
            <a:endParaRPr sz="400">
              <a:latin typeface="Inter"/>
              <a:ea typeface="Inter"/>
              <a:cs typeface="Inter"/>
              <a:sym typeface="Inter"/>
            </a:endParaRPr>
          </a:p>
        </p:txBody>
      </p:sp>
      <p:sp>
        <p:nvSpPr>
          <p:cNvPr id="796" name="Google Shape;796;p65"/>
          <p:cNvSpPr/>
          <p:nvPr/>
        </p:nvSpPr>
        <p:spPr>
          <a:xfrm>
            <a:off x="3200875" y="2344688"/>
            <a:ext cx="716100" cy="454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7" name="Google Shape;797;p65"/>
          <p:cNvSpPr txBox="1"/>
          <p:nvPr/>
        </p:nvSpPr>
        <p:spPr>
          <a:xfrm>
            <a:off x="3958350" y="2305825"/>
            <a:ext cx="10758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a:ea typeface="Inter"/>
                <a:cs typeface="Inter"/>
                <a:sym typeface="Inter"/>
              </a:rPr>
              <a:t>Enables / Contributes to /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Improves </a:t>
            </a:r>
            <a:endParaRPr sz="800">
              <a:solidFill>
                <a:schemeClr val="dk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6"/>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Platform Value Metrics (PVM)</a:t>
            </a:r>
            <a:endParaRPr>
              <a:solidFill>
                <a:schemeClr val="accent1"/>
              </a:solidFill>
            </a:endParaRPr>
          </a:p>
          <a:p>
            <a:pPr indent="0" lvl="0" marL="0" rtl="0" algn="l">
              <a:spcBef>
                <a:spcPts val="0"/>
              </a:spcBef>
              <a:spcAft>
                <a:spcPts val="0"/>
              </a:spcAft>
              <a:buNone/>
            </a:pPr>
            <a:r>
              <a:t/>
            </a:r>
            <a:endParaRPr/>
          </a:p>
        </p:txBody>
      </p:sp>
      <p:sp>
        <p:nvSpPr>
          <p:cNvPr id="803" name="Google Shape;803;p66"/>
          <p:cNvSpPr txBox="1"/>
          <p:nvPr/>
        </p:nvSpPr>
        <p:spPr>
          <a:xfrm>
            <a:off x="369000" y="603500"/>
            <a:ext cx="820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Platform Value Metrics are key metrics emanating from the Platform Value Model we propose:</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p:txBody>
      </p:sp>
      <p:grpSp>
        <p:nvGrpSpPr>
          <p:cNvPr id="804" name="Google Shape;804;p66"/>
          <p:cNvGrpSpPr/>
          <p:nvPr/>
        </p:nvGrpSpPr>
        <p:grpSpPr>
          <a:xfrm>
            <a:off x="979400" y="10"/>
            <a:ext cx="2132700" cy="2094128"/>
            <a:chOff x="2090575" y="1645972"/>
            <a:chExt cx="2132700" cy="2094128"/>
          </a:xfrm>
        </p:grpSpPr>
        <p:sp>
          <p:nvSpPr>
            <p:cNvPr id="805" name="Google Shape;805;p66"/>
            <p:cNvSpPr/>
            <p:nvPr/>
          </p:nvSpPr>
          <p:spPr>
            <a:xfrm>
              <a:off x="2090575" y="2883300"/>
              <a:ext cx="2132700" cy="856800"/>
            </a:xfrm>
            <a:prstGeom prst="rect">
              <a:avLst/>
            </a:prstGeom>
            <a:solidFill>
              <a:srgbClr val="EDF1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200">
                  <a:latin typeface="Inter"/>
                  <a:ea typeface="Inter"/>
                  <a:cs typeface="Inter"/>
                  <a:sym typeface="Inter"/>
                </a:rPr>
                <a:t>Improved</a:t>
              </a:r>
              <a:r>
                <a:rPr lang="en" sz="1200">
                  <a:latin typeface="Inter"/>
                  <a:ea typeface="Inter"/>
                  <a:cs typeface="Inter"/>
                  <a:sym typeface="Inter"/>
                </a:rPr>
                <a:t> Cost </a:t>
              </a:r>
              <a:r>
                <a:rPr lang="en" sz="1200">
                  <a:latin typeface="Inter"/>
                  <a:ea typeface="Inter"/>
                  <a:cs typeface="Inter"/>
                  <a:sym typeface="Inter"/>
                </a:rPr>
                <a:t>Efficiency</a:t>
              </a:r>
              <a:endParaRPr b="0" i="0" sz="1200" u="none" cap="none" strike="noStrike">
                <a:solidFill>
                  <a:srgbClr val="000000"/>
                </a:solidFill>
                <a:latin typeface="Inter"/>
                <a:ea typeface="Inter"/>
                <a:cs typeface="Inter"/>
                <a:sym typeface="Inter"/>
              </a:endParaRPr>
            </a:p>
          </p:txBody>
        </p:sp>
        <p:sp>
          <p:nvSpPr>
            <p:cNvPr id="806" name="Google Shape;806;p66"/>
            <p:cNvSpPr/>
            <p:nvPr/>
          </p:nvSpPr>
          <p:spPr>
            <a:xfrm>
              <a:off x="3240225" y="1645972"/>
              <a:ext cx="12813" cy="12813"/>
            </a:xfrm>
            <a:custGeom>
              <a:rect b="b" l="l" r="r" t="t"/>
              <a:pathLst>
                <a:path extrusionOk="0" h="5246" w="5246">
                  <a:moveTo>
                    <a:pt x="1" y="1"/>
                  </a:moveTo>
                  <a:lnTo>
                    <a:pt x="1" y="5246"/>
                  </a:lnTo>
                  <a:lnTo>
                    <a:pt x="5246" y="5246"/>
                  </a:lnTo>
                  <a:lnTo>
                    <a:pt x="5246" y="1"/>
                  </a:lnTo>
                  <a:close/>
                </a:path>
              </a:pathLst>
            </a:custGeom>
            <a:solidFill>
              <a:srgbClr val="EDF1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sp>
        <p:nvSpPr>
          <p:cNvPr id="807" name="Google Shape;807;p66"/>
          <p:cNvSpPr/>
          <p:nvPr/>
        </p:nvSpPr>
        <p:spPr>
          <a:xfrm>
            <a:off x="3405600" y="1250588"/>
            <a:ext cx="2132700" cy="856800"/>
          </a:xfrm>
          <a:prstGeom prst="rect">
            <a:avLst/>
          </a:prstGeom>
          <a:solidFill>
            <a:srgbClr val="EDF1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200">
                <a:latin typeface="Inter"/>
                <a:ea typeface="Inter"/>
                <a:cs typeface="Inter"/>
                <a:sym typeface="Inter"/>
              </a:rPr>
              <a:t>Drive growth with faster </a:t>
            </a:r>
            <a:r>
              <a:rPr lang="en" sz="1200">
                <a:latin typeface="Inter"/>
                <a:ea typeface="Inter"/>
                <a:cs typeface="Inter"/>
                <a:sym typeface="Inter"/>
              </a:rPr>
              <a:t>experimentation</a:t>
            </a:r>
            <a:endParaRPr b="0" i="0" sz="1200" u="none" cap="none" strike="noStrike">
              <a:solidFill>
                <a:srgbClr val="000000"/>
              </a:solidFill>
              <a:latin typeface="Inter"/>
              <a:ea typeface="Inter"/>
              <a:cs typeface="Inter"/>
              <a:sym typeface="Inter"/>
            </a:endParaRPr>
          </a:p>
        </p:txBody>
      </p:sp>
      <p:sp>
        <p:nvSpPr>
          <p:cNvPr id="808" name="Google Shape;808;p66"/>
          <p:cNvSpPr/>
          <p:nvPr/>
        </p:nvSpPr>
        <p:spPr>
          <a:xfrm>
            <a:off x="5831800" y="1250588"/>
            <a:ext cx="2132700" cy="856800"/>
          </a:xfrm>
          <a:prstGeom prst="rect">
            <a:avLst/>
          </a:prstGeom>
          <a:solidFill>
            <a:srgbClr val="EDF1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200">
                <a:latin typeface="Inter"/>
                <a:ea typeface="Inter"/>
                <a:cs typeface="Inter"/>
                <a:sym typeface="Inter"/>
              </a:rPr>
              <a:t>Improved Developer Experience</a:t>
            </a:r>
            <a:endParaRPr b="0" i="0" sz="1200" u="none" cap="none" strike="noStrike">
              <a:solidFill>
                <a:srgbClr val="000000"/>
              </a:solidFill>
              <a:latin typeface="Inter"/>
              <a:ea typeface="Inter"/>
              <a:cs typeface="Inter"/>
              <a:sym typeface="Inter"/>
            </a:endParaRPr>
          </a:p>
        </p:txBody>
      </p:sp>
      <p:sp>
        <p:nvSpPr>
          <p:cNvPr id="809" name="Google Shape;809;p66"/>
          <p:cNvSpPr/>
          <p:nvPr/>
        </p:nvSpPr>
        <p:spPr>
          <a:xfrm>
            <a:off x="979400" y="2855100"/>
            <a:ext cx="2133300" cy="1630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Clr>
                <a:schemeClr val="dk1"/>
              </a:buClr>
              <a:buSzPts val="1200"/>
              <a:buFont typeface="Arial"/>
              <a:buNone/>
            </a:pPr>
            <a:r>
              <a:rPr b="1" lang="en" sz="1200">
                <a:solidFill>
                  <a:schemeClr val="lt1"/>
                </a:solidFill>
                <a:latin typeface="Bitter"/>
                <a:ea typeface="Bitter"/>
                <a:cs typeface="Bitter"/>
                <a:sym typeface="Bitter"/>
              </a:rPr>
              <a:t>Value to Cost Ratio </a:t>
            </a:r>
            <a:endParaRPr b="1" sz="1200">
              <a:solidFill>
                <a:schemeClr val="lt1"/>
              </a:solidFill>
              <a:latin typeface="Bitter"/>
              <a:ea typeface="Bitter"/>
              <a:cs typeface="Bitter"/>
              <a:sym typeface="Bitter"/>
            </a:endParaRPr>
          </a:p>
          <a:p>
            <a:pPr indent="0" lvl="0" marL="0" rtl="0" algn="ctr">
              <a:lnSpc>
                <a:spcPct val="100000"/>
              </a:lnSpc>
              <a:spcBef>
                <a:spcPts val="600"/>
              </a:spcBef>
              <a:spcAft>
                <a:spcPts val="0"/>
              </a:spcAft>
              <a:buClr>
                <a:schemeClr val="dk1"/>
              </a:buClr>
              <a:buSzPts val="1200"/>
              <a:buFont typeface="Arial"/>
              <a:buNone/>
            </a:pPr>
            <a:r>
              <a:rPr b="1" lang="en" sz="1200">
                <a:solidFill>
                  <a:schemeClr val="lt1"/>
                </a:solidFill>
                <a:latin typeface="Bitter"/>
                <a:ea typeface="Bitter"/>
                <a:cs typeface="Bitter"/>
                <a:sym typeface="Bitter"/>
              </a:rPr>
              <a:t> (VCR)</a:t>
            </a:r>
            <a:endParaRPr b="1" sz="1200">
              <a:solidFill>
                <a:schemeClr val="lt1"/>
              </a:solidFill>
              <a:latin typeface="Bitter"/>
              <a:ea typeface="Bitter"/>
              <a:cs typeface="Bitter"/>
              <a:sym typeface="Bitter"/>
            </a:endParaRPr>
          </a:p>
          <a:p>
            <a:pPr indent="0" lvl="0" marL="0" rtl="0" algn="ctr">
              <a:lnSpc>
                <a:spcPct val="100000"/>
              </a:lnSpc>
              <a:spcBef>
                <a:spcPts val="600"/>
              </a:spcBef>
              <a:spcAft>
                <a:spcPts val="0"/>
              </a:spcAft>
              <a:buClr>
                <a:schemeClr val="dk1"/>
              </a:buClr>
              <a:buSzPts val="1200"/>
              <a:buFont typeface="Arial"/>
              <a:buNone/>
            </a:pPr>
            <a:r>
              <a:rPr b="1" lang="en" sz="1100">
                <a:solidFill>
                  <a:srgbClr val="FFFF00"/>
                </a:solidFill>
                <a:latin typeface="Inter"/>
                <a:ea typeface="Inter"/>
                <a:cs typeface="Inter"/>
                <a:sym typeface="Inter"/>
              </a:rPr>
              <a:t>Projected Value / Cost</a:t>
            </a:r>
            <a:endParaRPr b="1" sz="1100">
              <a:solidFill>
                <a:srgbClr val="FFFF00"/>
              </a:solidFill>
              <a:latin typeface="Inter"/>
              <a:ea typeface="Inter"/>
              <a:cs typeface="Inter"/>
              <a:sym typeface="Inter"/>
            </a:endParaRPr>
          </a:p>
          <a:p>
            <a:pPr indent="0" lvl="0" marL="0" rtl="0" algn="ctr">
              <a:lnSpc>
                <a:spcPct val="100000"/>
              </a:lnSpc>
              <a:spcBef>
                <a:spcPts val="600"/>
              </a:spcBef>
              <a:spcAft>
                <a:spcPts val="0"/>
              </a:spcAft>
              <a:buClr>
                <a:schemeClr val="dk1"/>
              </a:buClr>
              <a:buSzPts val="1200"/>
              <a:buFont typeface="Arial"/>
              <a:buNone/>
            </a:pPr>
            <a:r>
              <a:t/>
            </a:r>
            <a:endParaRPr sz="1100">
              <a:solidFill>
                <a:schemeClr val="lt1"/>
              </a:solidFill>
              <a:latin typeface="Inter Light"/>
              <a:ea typeface="Inter Light"/>
              <a:cs typeface="Inter Light"/>
              <a:sym typeface="Inter Light"/>
            </a:endParaRPr>
          </a:p>
          <a:p>
            <a:pPr indent="0" lvl="0" marL="0" rtl="0" algn="l">
              <a:lnSpc>
                <a:spcPct val="100000"/>
              </a:lnSpc>
              <a:spcBef>
                <a:spcPts val="0"/>
              </a:spcBef>
              <a:spcAft>
                <a:spcPts val="0"/>
              </a:spcAft>
              <a:buClr>
                <a:schemeClr val="dk1"/>
              </a:buClr>
              <a:buSzPts val="1000"/>
              <a:buFont typeface="Arial"/>
              <a:buNone/>
            </a:pPr>
            <a:r>
              <a:rPr lang="en" sz="900">
                <a:solidFill>
                  <a:schemeClr val="lt1"/>
                </a:solidFill>
                <a:latin typeface="Inter"/>
                <a:ea typeface="Inter"/>
                <a:cs typeface="Inter"/>
                <a:sym typeface="Inter"/>
              </a:rPr>
              <a:t>Sensible Default	</a:t>
            </a:r>
            <a:r>
              <a:rPr lang="en" sz="900">
                <a:solidFill>
                  <a:srgbClr val="FFFF00"/>
                </a:solidFill>
                <a:latin typeface="Inter"/>
                <a:ea typeface="Inter"/>
                <a:cs typeface="Inter"/>
                <a:sym typeface="Inter"/>
              </a:rPr>
              <a:t>2</a:t>
            </a:r>
            <a:endParaRPr sz="900">
              <a:solidFill>
                <a:srgbClr val="FFFF00"/>
              </a:solidFill>
              <a:latin typeface="Inter"/>
              <a:ea typeface="Inter"/>
              <a:cs typeface="Inter"/>
              <a:sym typeface="Inter"/>
            </a:endParaRPr>
          </a:p>
          <a:p>
            <a:pPr indent="0" lvl="0" marL="0" rtl="0" algn="l">
              <a:lnSpc>
                <a:spcPct val="100000"/>
              </a:lnSpc>
              <a:spcBef>
                <a:spcPts val="0"/>
              </a:spcBef>
              <a:spcAft>
                <a:spcPts val="0"/>
              </a:spcAft>
              <a:buClr>
                <a:schemeClr val="dk1"/>
              </a:buClr>
              <a:buSzPts val="1000"/>
              <a:buFont typeface="Arial"/>
              <a:buNone/>
            </a:pPr>
            <a:r>
              <a:rPr lang="en" sz="900">
                <a:solidFill>
                  <a:schemeClr val="lt1"/>
                </a:solidFill>
                <a:latin typeface="Inter"/>
                <a:ea typeface="Inter"/>
                <a:cs typeface="Inter"/>
                <a:sym typeface="Inter"/>
              </a:rPr>
              <a:t>Target 		</a:t>
            </a:r>
            <a:r>
              <a:rPr lang="en" sz="900">
                <a:solidFill>
                  <a:srgbClr val="FFFF00"/>
                </a:solidFill>
                <a:latin typeface="Inter"/>
                <a:ea typeface="Inter"/>
                <a:cs typeface="Inter"/>
                <a:sym typeface="Inter"/>
              </a:rPr>
              <a:t>10 / 3 years </a:t>
            </a:r>
            <a:endParaRPr sz="1000">
              <a:solidFill>
                <a:srgbClr val="FFFF00"/>
              </a:solidFill>
              <a:latin typeface="Inter Light"/>
              <a:ea typeface="Inter Light"/>
              <a:cs typeface="Inter Light"/>
              <a:sym typeface="Inter Light"/>
            </a:endParaRPr>
          </a:p>
        </p:txBody>
      </p:sp>
      <p:sp>
        <p:nvSpPr>
          <p:cNvPr id="810" name="Google Shape;810;p66"/>
          <p:cNvSpPr/>
          <p:nvPr/>
        </p:nvSpPr>
        <p:spPr>
          <a:xfrm>
            <a:off x="3405300" y="2855025"/>
            <a:ext cx="2133300" cy="163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200"/>
              <a:buFont typeface="Arial"/>
              <a:buNone/>
            </a:pPr>
            <a:r>
              <a:rPr b="1" lang="en" sz="1200">
                <a:solidFill>
                  <a:schemeClr val="lt1"/>
                </a:solidFill>
                <a:latin typeface="Bitter"/>
                <a:ea typeface="Bitter"/>
                <a:cs typeface="Bitter"/>
                <a:sym typeface="Bitter"/>
              </a:rPr>
              <a:t>Innovation Adoption Rate</a:t>
            </a:r>
            <a:endParaRPr b="1" sz="1200">
              <a:solidFill>
                <a:schemeClr val="lt1"/>
              </a:solidFill>
              <a:latin typeface="Bitter"/>
              <a:ea typeface="Bitter"/>
              <a:cs typeface="Bitter"/>
              <a:sym typeface="Bitter"/>
            </a:endParaRPr>
          </a:p>
          <a:p>
            <a:pPr indent="0" lvl="0" marL="0" rtl="0" algn="ctr">
              <a:spcBef>
                <a:spcPts val="600"/>
              </a:spcBef>
              <a:spcAft>
                <a:spcPts val="0"/>
              </a:spcAft>
              <a:buClr>
                <a:schemeClr val="dk1"/>
              </a:buClr>
              <a:buSzPts val="1200"/>
              <a:buFont typeface="Arial"/>
              <a:buNone/>
            </a:pPr>
            <a:r>
              <a:rPr b="1" lang="en" sz="1200">
                <a:solidFill>
                  <a:schemeClr val="lt1"/>
                </a:solidFill>
                <a:latin typeface="Bitter"/>
                <a:ea typeface="Bitter"/>
                <a:cs typeface="Bitter"/>
                <a:sym typeface="Bitter"/>
              </a:rPr>
              <a:t>(IAR)</a:t>
            </a:r>
            <a:endParaRPr b="1" sz="1200">
              <a:solidFill>
                <a:schemeClr val="lt1"/>
              </a:solidFill>
              <a:latin typeface="Bitter"/>
              <a:ea typeface="Bitter"/>
              <a:cs typeface="Bitter"/>
              <a:sym typeface="Bitter"/>
            </a:endParaRPr>
          </a:p>
          <a:p>
            <a:pPr indent="0" lvl="0" marL="0" rtl="0" algn="ctr">
              <a:spcBef>
                <a:spcPts val="1100"/>
              </a:spcBef>
              <a:spcAft>
                <a:spcPts val="0"/>
              </a:spcAft>
              <a:buClr>
                <a:schemeClr val="dk1"/>
              </a:buClr>
              <a:buSzPts val="1200"/>
              <a:buFont typeface="Arial"/>
              <a:buNone/>
            </a:pPr>
            <a:r>
              <a:rPr b="1" lang="en" sz="1000">
                <a:solidFill>
                  <a:srgbClr val="FFFF00"/>
                </a:solidFill>
                <a:latin typeface="Inter"/>
                <a:ea typeface="Inter"/>
                <a:cs typeface="Inter"/>
                <a:sym typeface="Inter"/>
              </a:rPr>
              <a:t> </a:t>
            </a:r>
            <a:r>
              <a:rPr b="1" lang="en" sz="1000">
                <a:solidFill>
                  <a:srgbClr val="FFFF00"/>
                </a:solidFill>
                <a:latin typeface="Inter"/>
                <a:ea typeface="Inter"/>
                <a:cs typeface="Inter"/>
                <a:sym typeface="Inter"/>
              </a:rPr>
              <a:t>YoY Growth= (Adoption  This Year - Adoption Last Year)  /Adoption Last Year ​ ×100</a:t>
            </a:r>
            <a:endParaRPr b="1" sz="1000">
              <a:solidFill>
                <a:srgbClr val="FFFF00"/>
              </a:solidFill>
              <a:latin typeface="Inter"/>
              <a:ea typeface="Inter"/>
              <a:cs typeface="Inter"/>
              <a:sym typeface="Inter"/>
            </a:endParaRPr>
          </a:p>
          <a:p>
            <a:pPr indent="0" lvl="0" marL="0" rtl="0" algn="l">
              <a:spcBef>
                <a:spcPts val="1100"/>
              </a:spcBef>
              <a:spcAft>
                <a:spcPts val="0"/>
              </a:spcAft>
              <a:buClr>
                <a:schemeClr val="dk1"/>
              </a:buClr>
              <a:buSzPts val="1000"/>
              <a:buFont typeface="Arial"/>
              <a:buNone/>
            </a:pPr>
            <a:r>
              <a:rPr lang="en" sz="900">
                <a:solidFill>
                  <a:schemeClr val="lt1"/>
                </a:solidFill>
                <a:latin typeface="Inter"/>
                <a:ea typeface="Inter"/>
                <a:cs typeface="Inter"/>
                <a:sym typeface="Inter"/>
              </a:rPr>
              <a:t>Sensible Default	</a:t>
            </a:r>
            <a:r>
              <a:rPr lang="en" sz="900">
                <a:solidFill>
                  <a:srgbClr val="FFFF00"/>
                </a:solidFill>
                <a:latin typeface="Inter"/>
                <a:ea typeface="Inter"/>
                <a:cs typeface="Inter"/>
                <a:sym typeface="Inter"/>
              </a:rPr>
              <a:t>10%</a:t>
            </a:r>
            <a:endParaRPr sz="900">
              <a:solidFill>
                <a:srgbClr val="FFFF00"/>
              </a:solidFill>
              <a:latin typeface="Inter"/>
              <a:ea typeface="Inter"/>
              <a:cs typeface="Inter"/>
              <a:sym typeface="Inter"/>
            </a:endParaRPr>
          </a:p>
          <a:p>
            <a:pPr indent="0" lvl="0" marL="0" rtl="0" algn="l">
              <a:spcBef>
                <a:spcPts val="0"/>
              </a:spcBef>
              <a:spcAft>
                <a:spcPts val="0"/>
              </a:spcAft>
              <a:buClr>
                <a:schemeClr val="dk1"/>
              </a:buClr>
              <a:buSzPts val="1000"/>
              <a:buFont typeface="Arial"/>
              <a:buNone/>
            </a:pPr>
            <a:r>
              <a:rPr lang="en" sz="900">
                <a:solidFill>
                  <a:schemeClr val="lt1"/>
                </a:solidFill>
                <a:latin typeface="Inter"/>
                <a:ea typeface="Inter"/>
                <a:cs typeface="Inter"/>
                <a:sym typeface="Inter"/>
              </a:rPr>
              <a:t>Target	 	</a:t>
            </a:r>
            <a:r>
              <a:rPr lang="en" sz="900">
                <a:solidFill>
                  <a:srgbClr val="FFFF00"/>
                </a:solidFill>
                <a:latin typeface="Inter"/>
                <a:ea typeface="Inter"/>
                <a:cs typeface="Inter"/>
                <a:sym typeface="Inter"/>
              </a:rPr>
              <a:t>30% / 3 years </a:t>
            </a:r>
            <a:endParaRPr sz="1100">
              <a:solidFill>
                <a:srgbClr val="FFFF00"/>
              </a:solidFill>
              <a:latin typeface="Inter Light"/>
              <a:ea typeface="Inter Light"/>
              <a:cs typeface="Inter Light"/>
              <a:sym typeface="Inter Light"/>
            </a:endParaRPr>
          </a:p>
        </p:txBody>
      </p:sp>
      <p:sp>
        <p:nvSpPr>
          <p:cNvPr id="811" name="Google Shape;811;p66"/>
          <p:cNvSpPr/>
          <p:nvPr/>
        </p:nvSpPr>
        <p:spPr>
          <a:xfrm>
            <a:off x="5831200" y="2855100"/>
            <a:ext cx="2133300" cy="16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200"/>
              <a:buFont typeface="Arial"/>
              <a:buNone/>
            </a:pPr>
            <a:r>
              <a:rPr b="1" lang="en" sz="1200">
                <a:solidFill>
                  <a:schemeClr val="lt1"/>
                </a:solidFill>
                <a:latin typeface="Bitter"/>
                <a:ea typeface="Bitter"/>
                <a:cs typeface="Bitter"/>
                <a:sym typeface="Bitter"/>
              </a:rPr>
              <a:t>Developer Toil Ratio</a:t>
            </a:r>
            <a:endParaRPr b="1" sz="1200">
              <a:solidFill>
                <a:schemeClr val="lt1"/>
              </a:solidFill>
              <a:latin typeface="Bitter"/>
              <a:ea typeface="Bitter"/>
              <a:cs typeface="Bitter"/>
              <a:sym typeface="Bitter"/>
            </a:endParaRPr>
          </a:p>
          <a:p>
            <a:pPr indent="0" lvl="0" marL="0" rtl="0" algn="ctr">
              <a:spcBef>
                <a:spcPts val="600"/>
              </a:spcBef>
              <a:spcAft>
                <a:spcPts val="0"/>
              </a:spcAft>
              <a:buClr>
                <a:schemeClr val="dk1"/>
              </a:buClr>
              <a:buSzPts val="1200"/>
              <a:buFont typeface="Arial"/>
              <a:buNone/>
            </a:pPr>
            <a:r>
              <a:rPr b="1" lang="en" sz="1200">
                <a:solidFill>
                  <a:schemeClr val="lt1"/>
                </a:solidFill>
                <a:latin typeface="Bitter"/>
                <a:ea typeface="Bitter"/>
                <a:cs typeface="Bitter"/>
                <a:sym typeface="Bitter"/>
              </a:rPr>
              <a:t>(DTR)</a:t>
            </a:r>
            <a:endParaRPr b="1" sz="1200">
              <a:solidFill>
                <a:schemeClr val="lt1"/>
              </a:solidFill>
              <a:latin typeface="Bitter"/>
              <a:ea typeface="Bitter"/>
              <a:cs typeface="Bitter"/>
              <a:sym typeface="Bitter"/>
            </a:endParaRPr>
          </a:p>
          <a:p>
            <a:pPr indent="0" lvl="0" marL="0" rtl="0" algn="ctr">
              <a:spcBef>
                <a:spcPts val="1100"/>
              </a:spcBef>
              <a:spcAft>
                <a:spcPts val="0"/>
              </a:spcAft>
              <a:buClr>
                <a:schemeClr val="dk1"/>
              </a:buClr>
              <a:buSzPts val="1200"/>
              <a:buFont typeface="Arial"/>
              <a:buNone/>
            </a:pPr>
            <a:r>
              <a:rPr b="1" lang="en" sz="1100">
                <a:solidFill>
                  <a:srgbClr val="FFFF00"/>
                </a:solidFill>
                <a:latin typeface="Inter"/>
                <a:ea typeface="Inter"/>
                <a:cs typeface="Inter"/>
                <a:sym typeface="Inter"/>
              </a:rPr>
              <a:t>Total Time on Toil / Total Time on Feature Development</a:t>
            </a:r>
            <a:endParaRPr b="1" sz="1100">
              <a:solidFill>
                <a:srgbClr val="FFFF00"/>
              </a:solidFill>
              <a:latin typeface="Inter"/>
              <a:ea typeface="Inter"/>
              <a:cs typeface="Inter"/>
              <a:sym typeface="Inter"/>
            </a:endParaRPr>
          </a:p>
          <a:p>
            <a:pPr indent="0" lvl="0" marL="0" rtl="0" algn="l">
              <a:spcBef>
                <a:spcPts val="1100"/>
              </a:spcBef>
              <a:spcAft>
                <a:spcPts val="0"/>
              </a:spcAft>
              <a:buClr>
                <a:schemeClr val="dk1"/>
              </a:buClr>
              <a:buSzPts val="1000"/>
              <a:buFont typeface="Arial"/>
              <a:buNone/>
            </a:pPr>
            <a:r>
              <a:rPr lang="en" sz="900">
                <a:solidFill>
                  <a:schemeClr val="lt1"/>
                </a:solidFill>
                <a:latin typeface="Inter"/>
                <a:ea typeface="Inter"/>
                <a:cs typeface="Inter"/>
                <a:sym typeface="Inter"/>
              </a:rPr>
              <a:t>Sensible Default	 </a:t>
            </a:r>
            <a:r>
              <a:rPr lang="en" sz="900">
                <a:solidFill>
                  <a:srgbClr val="FFFF00"/>
                </a:solidFill>
                <a:latin typeface="Inter"/>
                <a:ea typeface="Inter"/>
                <a:cs typeface="Inter"/>
                <a:sym typeface="Inter"/>
              </a:rPr>
              <a:t>&lt; 30%</a:t>
            </a:r>
            <a:endParaRPr sz="900">
              <a:solidFill>
                <a:srgbClr val="FFFF00"/>
              </a:solidFill>
              <a:latin typeface="Inter"/>
              <a:ea typeface="Inter"/>
              <a:cs typeface="Inter"/>
              <a:sym typeface="Inter"/>
            </a:endParaRPr>
          </a:p>
          <a:p>
            <a:pPr indent="0" lvl="0" marL="0" rtl="0" algn="l">
              <a:spcBef>
                <a:spcPts val="0"/>
              </a:spcBef>
              <a:spcAft>
                <a:spcPts val="0"/>
              </a:spcAft>
              <a:buClr>
                <a:schemeClr val="dk1"/>
              </a:buClr>
              <a:buSzPts val="1000"/>
              <a:buFont typeface="Arial"/>
              <a:buNone/>
            </a:pPr>
            <a:r>
              <a:rPr lang="en" sz="900">
                <a:solidFill>
                  <a:schemeClr val="lt1"/>
                </a:solidFill>
                <a:latin typeface="Inter"/>
                <a:ea typeface="Inter"/>
                <a:cs typeface="Inter"/>
                <a:sym typeface="Inter"/>
              </a:rPr>
              <a:t>Target		 </a:t>
            </a:r>
            <a:r>
              <a:rPr lang="en" sz="900">
                <a:solidFill>
                  <a:srgbClr val="FFFF00"/>
                </a:solidFill>
                <a:latin typeface="Inter"/>
                <a:ea typeface="Inter"/>
                <a:cs typeface="Inter"/>
                <a:sym typeface="Inter"/>
              </a:rPr>
              <a:t>&lt;10%</a:t>
            </a:r>
            <a:endParaRPr sz="1200">
              <a:solidFill>
                <a:srgbClr val="FFFF00"/>
              </a:solidFill>
              <a:latin typeface="Inter"/>
              <a:ea typeface="Inter"/>
              <a:cs typeface="Inter"/>
              <a:sym typeface="Inter"/>
            </a:endParaRPr>
          </a:p>
        </p:txBody>
      </p:sp>
      <p:sp>
        <p:nvSpPr>
          <p:cNvPr id="812" name="Google Shape;812;p66"/>
          <p:cNvSpPr/>
          <p:nvPr/>
        </p:nvSpPr>
        <p:spPr>
          <a:xfrm>
            <a:off x="1777574" y="2324800"/>
            <a:ext cx="455100" cy="4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Bitter"/>
                <a:ea typeface="Bitter"/>
                <a:cs typeface="Bitter"/>
                <a:sym typeface="Bitter"/>
              </a:rPr>
              <a:t>1</a:t>
            </a:r>
            <a:endParaRPr b="1" sz="1900">
              <a:solidFill>
                <a:schemeClr val="dk1"/>
              </a:solidFill>
              <a:latin typeface="Bitter"/>
              <a:ea typeface="Bitter"/>
              <a:cs typeface="Bitter"/>
              <a:sym typeface="Bitter"/>
            </a:endParaRPr>
          </a:p>
        </p:txBody>
      </p:sp>
      <p:sp>
        <p:nvSpPr>
          <p:cNvPr id="813" name="Google Shape;813;p66"/>
          <p:cNvSpPr/>
          <p:nvPr/>
        </p:nvSpPr>
        <p:spPr>
          <a:xfrm>
            <a:off x="4196024" y="2303850"/>
            <a:ext cx="455100" cy="4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Bitter"/>
                <a:ea typeface="Bitter"/>
                <a:cs typeface="Bitter"/>
                <a:sym typeface="Bitter"/>
              </a:rPr>
              <a:t>2</a:t>
            </a:r>
            <a:endParaRPr b="1" sz="1900">
              <a:solidFill>
                <a:schemeClr val="dk1"/>
              </a:solidFill>
              <a:latin typeface="Bitter"/>
              <a:ea typeface="Bitter"/>
              <a:cs typeface="Bitter"/>
              <a:sym typeface="Bitter"/>
            </a:endParaRPr>
          </a:p>
        </p:txBody>
      </p:sp>
      <p:sp>
        <p:nvSpPr>
          <p:cNvPr id="814" name="Google Shape;814;p66"/>
          <p:cNvSpPr/>
          <p:nvPr/>
        </p:nvSpPr>
        <p:spPr>
          <a:xfrm>
            <a:off x="6852399" y="2324800"/>
            <a:ext cx="455100" cy="4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Bitter"/>
                <a:ea typeface="Bitter"/>
                <a:cs typeface="Bitter"/>
                <a:sym typeface="Bitter"/>
              </a:rPr>
              <a:t>3</a:t>
            </a:r>
            <a:endParaRPr b="1" sz="1900">
              <a:solidFill>
                <a:schemeClr val="dk1"/>
              </a:solidFill>
              <a:latin typeface="Bitter"/>
              <a:ea typeface="Bitter"/>
              <a:cs typeface="Bitter"/>
              <a:sym typeface="Bit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7"/>
          <p:cNvSpPr/>
          <p:nvPr/>
        </p:nvSpPr>
        <p:spPr>
          <a:xfrm>
            <a:off x="5163675" y="861125"/>
            <a:ext cx="3182100" cy="357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0" name="Google Shape;820;p67"/>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PVM in the context of </a:t>
            </a:r>
            <a:r>
              <a:rPr lang="en" sz="2400">
                <a:solidFill>
                  <a:schemeClr val="accent1"/>
                </a:solidFill>
              </a:rPr>
              <a:t>DORA4 + 1 </a:t>
            </a:r>
            <a:endParaRPr/>
          </a:p>
        </p:txBody>
      </p:sp>
      <p:sp>
        <p:nvSpPr>
          <p:cNvPr id="821" name="Google Shape;821;p67"/>
          <p:cNvSpPr/>
          <p:nvPr/>
        </p:nvSpPr>
        <p:spPr>
          <a:xfrm>
            <a:off x="5775500" y="1138550"/>
            <a:ext cx="1832100" cy="475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Lead time for changes</a:t>
            </a:r>
            <a:endParaRPr sz="1300">
              <a:solidFill>
                <a:schemeClr val="lt1"/>
              </a:solidFill>
              <a:latin typeface="Inter"/>
              <a:ea typeface="Inter"/>
              <a:cs typeface="Inter"/>
              <a:sym typeface="Inter"/>
            </a:endParaRPr>
          </a:p>
        </p:txBody>
      </p:sp>
      <p:sp>
        <p:nvSpPr>
          <p:cNvPr id="822" name="Google Shape;822;p67"/>
          <p:cNvSpPr/>
          <p:nvPr/>
        </p:nvSpPr>
        <p:spPr>
          <a:xfrm>
            <a:off x="5775500" y="2310500"/>
            <a:ext cx="1832100" cy="475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Deployment Frequency</a:t>
            </a:r>
            <a:endParaRPr sz="1300">
              <a:solidFill>
                <a:schemeClr val="lt1"/>
              </a:solidFill>
              <a:latin typeface="Inter"/>
              <a:ea typeface="Inter"/>
              <a:cs typeface="Inter"/>
              <a:sym typeface="Inter"/>
            </a:endParaRPr>
          </a:p>
        </p:txBody>
      </p:sp>
      <p:sp>
        <p:nvSpPr>
          <p:cNvPr id="823" name="Google Shape;823;p67"/>
          <p:cNvSpPr/>
          <p:nvPr/>
        </p:nvSpPr>
        <p:spPr>
          <a:xfrm>
            <a:off x="5775400" y="2927000"/>
            <a:ext cx="1853400" cy="475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MTTR</a:t>
            </a:r>
            <a:endParaRPr sz="1300">
              <a:solidFill>
                <a:schemeClr val="lt1"/>
              </a:solidFill>
              <a:latin typeface="Inter"/>
              <a:ea typeface="Inter"/>
              <a:cs typeface="Inter"/>
              <a:sym typeface="Inter"/>
            </a:endParaRPr>
          </a:p>
        </p:txBody>
      </p:sp>
      <p:sp>
        <p:nvSpPr>
          <p:cNvPr id="824" name="Google Shape;824;p67"/>
          <p:cNvSpPr/>
          <p:nvPr/>
        </p:nvSpPr>
        <p:spPr>
          <a:xfrm>
            <a:off x="566800" y="1893275"/>
            <a:ext cx="2785200" cy="475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Value to Cost Ratio (VCR)</a:t>
            </a:r>
            <a:endParaRPr sz="1200">
              <a:solidFill>
                <a:schemeClr val="lt1"/>
              </a:solidFill>
              <a:latin typeface="Inter"/>
              <a:ea typeface="Inter"/>
              <a:cs typeface="Inter"/>
              <a:sym typeface="Inter"/>
            </a:endParaRPr>
          </a:p>
        </p:txBody>
      </p:sp>
      <p:sp>
        <p:nvSpPr>
          <p:cNvPr id="825" name="Google Shape;825;p67"/>
          <p:cNvSpPr/>
          <p:nvPr/>
        </p:nvSpPr>
        <p:spPr>
          <a:xfrm>
            <a:off x="566850" y="2769500"/>
            <a:ext cx="2785200" cy="475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Innovation Adoption Rate  (IAR)</a:t>
            </a:r>
            <a:endParaRPr sz="1300">
              <a:solidFill>
                <a:schemeClr val="lt1"/>
              </a:solidFill>
              <a:latin typeface="Inter"/>
              <a:ea typeface="Inter"/>
              <a:cs typeface="Inter"/>
              <a:sym typeface="Inter"/>
            </a:endParaRPr>
          </a:p>
        </p:txBody>
      </p:sp>
      <p:sp>
        <p:nvSpPr>
          <p:cNvPr id="826" name="Google Shape;826;p67"/>
          <p:cNvSpPr/>
          <p:nvPr/>
        </p:nvSpPr>
        <p:spPr>
          <a:xfrm>
            <a:off x="566850" y="3572400"/>
            <a:ext cx="2785200" cy="475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Developer Toil Ratio (DTR)</a:t>
            </a:r>
            <a:endParaRPr sz="1200">
              <a:solidFill>
                <a:schemeClr val="lt1"/>
              </a:solidFill>
              <a:latin typeface="Inter"/>
              <a:ea typeface="Inter"/>
              <a:cs typeface="Inter"/>
              <a:sym typeface="Inter"/>
            </a:endParaRPr>
          </a:p>
        </p:txBody>
      </p:sp>
      <p:sp>
        <p:nvSpPr>
          <p:cNvPr id="827" name="Google Shape;827;p67"/>
          <p:cNvSpPr/>
          <p:nvPr/>
        </p:nvSpPr>
        <p:spPr>
          <a:xfrm>
            <a:off x="5817400" y="3609850"/>
            <a:ext cx="1832100" cy="475800"/>
          </a:xfrm>
          <a:prstGeom prst="roundRect">
            <a:avLst>
              <a:gd fmla="val 16667" name="adj"/>
            </a:avLst>
          </a:prstGeom>
          <a:gradFill>
            <a:gsLst>
              <a:gs pos="0">
                <a:srgbClr val="F5D0D0"/>
              </a:gs>
              <a:gs pos="100000">
                <a:srgbClr val="D96868"/>
              </a:gs>
            </a:gsLst>
            <a:lin ang="540001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Inter"/>
                <a:ea typeface="Inter"/>
                <a:cs typeface="Inter"/>
                <a:sym typeface="Inter"/>
              </a:rPr>
              <a:t>Reliability</a:t>
            </a:r>
            <a:endParaRPr sz="1300">
              <a:solidFill>
                <a:schemeClr val="dk1"/>
              </a:solidFill>
              <a:latin typeface="Inter"/>
              <a:ea typeface="Inter"/>
              <a:cs typeface="Inter"/>
              <a:sym typeface="Inter"/>
            </a:endParaRPr>
          </a:p>
        </p:txBody>
      </p:sp>
      <p:sp>
        <p:nvSpPr>
          <p:cNvPr id="828" name="Google Shape;828;p67"/>
          <p:cNvSpPr/>
          <p:nvPr/>
        </p:nvSpPr>
        <p:spPr>
          <a:xfrm>
            <a:off x="5775500" y="1724513"/>
            <a:ext cx="1853400" cy="475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Change Failure Rate</a:t>
            </a:r>
            <a:endParaRPr>
              <a:solidFill>
                <a:schemeClr val="lt1"/>
              </a:solidFill>
              <a:latin typeface="Inter"/>
              <a:ea typeface="Inter"/>
              <a:cs typeface="Inter"/>
              <a:sym typeface="Inter"/>
            </a:endParaRPr>
          </a:p>
        </p:txBody>
      </p:sp>
      <p:sp>
        <p:nvSpPr>
          <p:cNvPr id="829" name="Google Shape;829;p67"/>
          <p:cNvSpPr txBox="1"/>
          <p:nvPr/>
        </p:nvSpPr>
        <p:spPr>
          <a:xfrm rot="-5400000">
            <a:off x="6515525" y="2424100"/>
            <a:ext cx="2909400" cy="400200"/>
          </a:xfrm>
          <a:prstGeom prst="rect">
            <a:avLst/>
          </a:prstGeom>
          <a:solidFill>
            <a:srgbClr val="47A1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Lagging </a:t>
            </a:r>
            <a:endParaRPr>
              <a:solidFill>
                <a:schemeClr val="lt1"/>
              </a:solidFill>
              <a:latin typeface="Inter"/>
              <a:ea typeface="Inter"/>
              <a:cs typeface="Inter"/>
              <a:sym typeface="Inter"/>
            </a:endParaRPr>
          </a:p>
        </p:txBody>
      </p:sp>
      <p:cxnSp>
        <p:nvCxnSpPr>
          <p:cNvPr id="830" name="Google Shape;830;p67"/>
          <p:cNvCxnSpPr>
            <a:stCxn id="824" idx="3"/>
          </p:cNvCxnSpPr>
          <p:nvPr/>
        </p:nvCxnSpPr>
        <p:spPr>
          <a:xfrm flipH="1" rot="10800000">
            <a:off x="3352000" y="1380875"/>
            <a:ext cx="2493300" cy="750300"/>
          </a:xfrm>
          <a:prstGeom prst="curvedConnector3">
            <a:avLst>
              <a:gd fmla="val 50000" name="adj1"/>
            </a:avLst>
          </a:prstGeom>
          <a:noFill/>
          <a:ln cap="flat" cmpd="sng" w="9525">
            <a:solidFill>
              <a:srgbClr val="F2617A"/>
            </a:solidFill>
            <a:prstDash val="dash"/>
            <a:round/>
            <a:headEnd len="med" w="med" type="none"/>
            <a:tailEnd len="med" w="med" type="none"/>
          </a:ln>
        </p:spPr>
      </p:cxnSp>
      <p:cxnSp>
        <p:nvCxnSpPr>
          <p:cNvPr id="831" name="Google Shape;831;p67"/>
          <p:cNvCxnSpPr>
            <a:stCxn id="824" idx="3"/>
            <a:endCxn id="822" idx="1"/>
          </p:cNvCxnSpPr>
          <p:nvPr/>
        </p:nvCxnSpPr>
        <p:spPr>
          <a:xfrm>
            <a:off x="3352000" y="2131175"/>
            <a:ext cx="2423400" cy="417300"/>
          </a:xfrm>
          <a:prstGeom prst="curvedConnector3">
            <a:avLst>
              <a:gd fmla="val 50002" name="adj1"/>
            </a:avLst>
          </a:prstGeom>
          <a:noFill/>
          <a:ln cap="flat" cmpd="sng" w="9525">
            <a:solidFill>
              <a:srgbClr val="F2617A"/>
            </a:solidFill>
            <a:prstDash val="dash"/>
            <a:round/>
            <a:headEnd len="med" w="med" type="none"/>
            <a:tailEnd len="med" w="med" type="none"/>
          </a:ln>
        </p:spPr>
      </p:cxnSp>
      <p:cxnSp>
        <p:nvCxnSpPr>
          <p:cNvPr id="832" name="Google Shape;832;p67"/>
          <p:cNvCxnSpPr>
            <a:stCxn id="826" idx="3"/>
            <a:endCxn id="827" idx="1"/>
          </p:cNvCxnSpPr>
          <p:nvPr/>
        </p:nvCxnSpPr>
        <p:spPr>
          <a:xfrm>
            <a:off x="3352050" y="3810300"/>
            <a:ext cx="2465400" cy="37500"/>
          </a:xfrm>
          <a:prstGeom prst="curvedConnector3">
            <a:avLst>
              <a:gd fmla="val 49999" name="adj1"/>
            </a:avLst>
          </a:prstGeom>
          <a:noFill/>
          <a:ln cap="flat" cmpd="sng" w="9525">
            <a:solidFill>
              <a:srgbClr val="F2617A"/>
            </a:solidFill>
            <a:prstDash val="dash"/>
            <a:round/>
            <a:headEnd len="med" w="med" type="none"/>
            <a:tailEnd len="med" w="med" type="none"/>
          </a:ln>
        </p:spPr>
      </p:cxnSp>
      <p:cxnSp>
        <p:nvCxnSpPr>
          <p:cNvPr id="833" name="Google Shape;833;p67"/>
          <p:cNvCxnSpPr>
            <a:endCxn id="821" idx="1"/>
          </p:cNvCxnSpPr>
          <p:nvPr/>
        </p:nvCxnSpPr>
        <p:spPr>
          <a:xfrm flipH="1" rot="10800000">
            <a:off x="3296300" y="1376450"/>
            <a:ext cx="2479200" cy="2447100"/>
          </a:xfrm>
          <a:prstGeom prst="curvedConnector3">
            <a:avLst>
              <a:gd fmla="val 50000" name="adj1"/>
            </a:avLst>
          </a:prstGeom>
          <a:noFill/>
          <a:ln cap="flat" cmpd="sng" w="9525">
            <a:solidFill>
              <a:srgbClr val="F2617A"/>
            </a:solidFill>
            <a:prstDash val="dash"/>
            <a:round/>
            <a:headEnd len="med" w="med" type="none"/>
            <a:tailEnd len="med" w="med" type="none"/>
          </a:ln>
        </p:spPr>
      </p:cxnSp>
      <p:cxnSp>
        <p:nvCxnSpPr>
          <p:cNvPr id="834" name="Google Shape;834;p67"/>
          <p:cNvCxnSpPr>
            <a:stCxn id="826" idx="3"/>
          </p:cNvCxnSpPr>
          <p:nvPr/>
        </p:nvCxnSpPr>
        <p:spPr>
          <a:xfrm flipH="1" rot="10800000">
            <a:off x="3352050" y="2566800"/>
            <a:ext cx="2493000" cy="1243500"/>
          </a:xfrm>
          <a:prstGeom prst="curvedConnector3">
            <a:avLst>
              <a:gd fmla="val 50000" name="adj1"/>
            </a:avLst>
          </a:prstGeom>
          <a:noFill/>
          <a:ln cap="flat" cmpd="sng" w="9525">
            <a:solidFill>
              <a:srgbClr val="F2617A"/>
            </a:solidFill>
            <a:prstDash val="dash"/>
            <a:round/>
            <a:headEnd len="med" w="med" type="none"/>
            <a:tailEnd len="med" w="med" type="none"/>
          </a:ln>
        </p:spPr>
      </p:cxnSp>
      <p:cxnSp>
        <p:nvCxnSpPr>
          <p:cNvPr id="835" name="Google Shape;835;p67"/>
          <p:cNvCxnSpPr>
            <a:stCxn id="826" idx="3"/>
            <a:endCxn id="828" idx="1"/>
          </p:cNvCxnSpPr>
          <p:nvPr/>
        </p:nvCxnSpPr>
        <p:spPr>
          <a:xfrm flipH="1" rot="10800000">
            <a:off x="3352050" y="1962300"/>
            <a:ext cx="2423400" cy="1848000"/>
          </a:xfrm>
          <a:prstGeom prst="curvedConnector3">
            <a:avLst>
              <a:gd fmla="val 50001" name="adj1"/>
            </a:avLst>
          </a:prstGeom>
          <a:noFill/>
          <a:ln cap="flat" cmpd="sng" w="9525">
            <a:solidFill>
              <a:srgbClr val="F2617A"/>
            </a:solidFill>
            <a:prstDash val="dash"/>
            <a:round/>
            <a:headEnd len="med" w="med" type="none"/>
            <a:tailEnd len="med" w="med" type="none"/>
          </a:ln>
        </p:spPr>
      </p:cxnSp>
      <p:cxnSp>
        <p:nvCxnSpPr>
          <p:cNvPr id="836" name="Google Shape;836;p67"/>
          <p:cNvCxnSpPr>
            <a:stCxn id="825" idx="3"/>
            <a:endCxn id="821" idx="1"/>
          </p:cNvCxnSpPr>
          <p:nvPr/>
        </p:nvCxnSpPr>
        <p:spPr>
          <a:xfrm flipH="1" rot="10800000">
            <a:off x="3352050" y="1376300"/>
            <a:ext cx="2423400" cy="1631100"/>
          </a:xfrm>
          <a:prstGeom prst="curvedConnector3">
            <a:avLst>
              <a:gd fmla="val 50001" name="adj1"/>
            </a:avLst>
          </a:prstGeom>
          <a:noFill/>
          <a:ln cap="flat" cmpd="sng" w="9525">
            <a:solidFill>
              <a:srgbClr val="F2617A"/>
            </a:solidFill>
            <a:prstDash val="dash"/>
            <a:round/>
            <a:headEnd len="med" w="med" type="none"/>
            <a:tailEnd len="med" w="med" type="none"/>
          </a:ln>
        </p:spPr>
      </p:cxnSp>
      <p:cxnSp>
        <p:nvCxnSpPr>
          <p:cNvPr id="837" name="Google Shape;837;p67"/>
          <p:cNvCxnSpPr>
            <a:stCxn id="825" idx="3"/>
          </p:cNvCxnSpPr>
          <p:nvPr/>
        </p:nvCxnSpPr>
        <p:spPr>
          <a:xfrm flipH="1" rot="10800000">
            <a:off x="3352050" y="2502500"/>
            <a:ext cx="2484300" cy="504900"/>
          </a:xfrm>
          <a:prstGeom prst="curvedConnector3">
            <a:avLst>
              <a:gd fmla="val 50000" name="adj1"/>
            </a:avLst>
          </a:prstGeom>
          <a:noFill/>
          <a:ln cap="flat" cmpd="sng" w="9525">
            <a:solidFill>
              <a:srgbClr val="F2617A"/>
            </a:solidFill>
            <a:prstDash val="dash"/>
            <a:round/>
            <a:headEnd len="med" w="med" type="none"/>
            <a:tailEnd len="med" w="med" type="none"/>
          </a:ln>
        </p:spPr>
      </p:cxnSp>
      <p:cxnSp>
        <p:nvCxnSpPr>
          <p:cNvPr id="838" name="Google Shape;838;p67"/>
          <p:cNvCxnSpPr>
            <a:stCxn id="825" idx="3"/>
            <a:endCxn id="823" idx="1"/>
          </p:cNvCxnSpPr>
          <p:nvPr/>
        </p:nvCxnSpPr>
        <p:spPr>
          <a:xfrm>
            <a:off x="3352050" y="3007400"/>
            <a:ext cx="2423400" cy="157500"/>
          </a:xfrm>
          <a:prstGeom prst="curvedConnector3">
            <a:avLst>
              <a:gd fmla="val 49999" name="adj1"/>
            </a:avLst>
          </a:prstGeom>
          <a:noFill/>
          <a:ln cap="flat" cmpd="sng" w="9525">
            <a:solidFill>
              <a:srgbClr val="F2617A"/>
            </a:solidFill>
            <a:prstDash val="dash"/>
            <a:round/>
            <a:headEnd len="med" w="med" type="none"/>
            <a:tailEnd len="med" w="med" type="none"/>
          </a:ln>
        </p:spPr>
      </p:cxnSp>
      <p:cxnSp>
        <p:nvCxnSpPr>
          <p:cNvPr id="839" name="Google Shape;839;p67"/>
          <p:cNvCxnSpPr>
            <a:stCxn id="825" idx="3"/>
            <a:endCxn id="827" idx="1"/>
          </p:cNvCxnSpPr>
          <p:nvPr/>
        </p:nvCxnSpPr>
        <p:spPr>
          <a:xfrm>
            <a:off x="3352050" y="3007400"/>
            <a:ext cx="2465400" cy="840300"/>
          </a:xfrm>
          <a:prstGeom prst="curvedConnector3">
            <a:avLst>
              <a:gd fmla="val 49999" name="adj1"/>
            </a:avLst>
          </a:prstGeom>
          <a:noFill/>
          <a:ln cap="flat" cmpd="sng" w="9525">
            <a:solidFill>
              <a:srgbClr val="F2617A"/>
            </a:solidFill>
            <a:prstDash val="dash"/>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68"/>
          <p:cNvSpPr/>
          <p:nvPr/>
        </p:nvSpPr>
        <p:spPr>
          <a:xfrm>
            <a:off x="4985738" y="542813"/>
            <a:ext cx="3805200" cy="16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45" name="Google Shape;845;p68"/>
          <p:cNvSpPr/>
          <p:nvPr/>
        </p:nvSpPr>
        <p:spPr>
          <a:xfrm>
            <a:off x="4947913" y="2296013"/>
            <a:ext cx="3843000" cy="220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46" name="Google Shape;846;p68"/>
          <p:cNvSpPr txBox="1"/>
          <p:nvPr>
            <p:ph type="title"/>
          </p:nvPr>
        </p:nvSpPr>
        <p:spPr>
          <a:xfrm>
            <a:off x="368988" y="152513"/>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PVM in the context of </a:t>
            </a:r>
            <a:r>
              <a:rPr lang="en" sz="2400">
                <a:solidFill>
                  <a:schemeClr val="accent1"/>
                </a:solidFill>
              </a:rPr>
              <a:t>Flow Metrics</a:t>
            </a:r>
            <a:endParaRPr>
              <a:solidFill>
                <a:schemeClr val="accent1"/>
              </a:solidFill>
            </a:endParaRPr>
          </a:p>
          <a:p>
            <a:pPr indent="0" lvl="0" marL="0" rtl="0" algn="l">
              <a:spcBef>
                <a:spcPts val="0"/>
              </a:spcBef>
              <a:spcAft>
                <a:spcPts val="0"/>
              </a:spcAft>
              <a:buNone/>
            </a:pPr>
            <a:r>
              <a:t/>
            </a:r>
            <a:endParaRPr/>
          </a:p>
        </p:txBody>
      </p:sp>
      <p:sp>
        <p:nvSpPr>
          <p:cNvPr id="847" name="Google Shape;847;p68"/>
          <p:cNvSpPr/>
          <p:nvPr/>
        </p:nvSpPr>
        <p:spPr>
          <a:xfrm>
            <a:off x="5551463" y="898763"/>
            <a:ext cx="2468100" cy="475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Request to Prod Time </a:t>
            </a:r>
            <a:endParaRPr sz="1300">
              <a:solidFill>
                <a:schemeClr val="lt1"/>
              </a:solidFill>
              <a:latin typeface="Inter"/>
              <a:ea typeface="Inter"/>
              <a:cs typeface="Inter"/>
              <a:sym typeface="Inter"/>
            </a:endParaRPr>
          </a:p>
          <a:p>
            <a:pPr indent="0" lvl="0" marL="0" rtl="0" algn="ctr">
              <a:spcBef>
                <a:spcPts val="0"/>
              </a:spcBef>
              <a:spcAft>
                <a:spcPts val="0"/>
              </a:spcAft>
              <a:buNone/>
            </a:pPr>
            <a:r>
              <a:rPr lang="en" sz="1300">
                <a:solidFill>
                  <a:schemeClr val="lt1"/>
                </a:solidFill>
                <a:latin typeface="Inter"/>
                <a:ea typeface="Inter"/>
                <a:cs typeface="Inter"/>
                <a:sym typeface="Inter"/>
              </a:rPr>
              <a:t>(Cycle Time)</a:t>
            </a:r>
            <a:endParaRPr sz="1300">
              <a:solidFill>
                <a:schemeClr val="lt1"/>
              </a:solidFill>
              <a:latin typeface="Inter"/>
              <a:ea typeface="Inter"/>
              <a:cs typeface="Inter"/>
              <a:sym typeface="Inter"/>
            </a:endParaRPr>
          </a:p>
        </p:txBody>
      </p:sp>
      <p:sp>
        <p:nvSpPr>
          <p:cNvPr id="848" name="Google Shape;848;p68"/>
          <p:cNvSpPr/>
          <p:nvPr/>
        </p:nvSpPr>
        <p:spPr>
          <a:xfrm>
            <a:off x="5551463" y="1632313"/>
            <a:ext cx="2468100" cy="475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Velocity of completed work items</a:t>
            </a:r>
            <a:endParaRPr sz="1300">
              <a:solidFill>
                <a:schemeClr val="lt1"/>
              </a:solidFill>
              <a:latin typeface="Inter"/>
              <a:ea typeface="Inter"/>
              <a:cs typeface="Inter"/>
              <a:sym typeface="Inter"/>
            </a:endParaRPr>
          </a:p>
        </p:txBody>
      </p:sp>
      <p:sp>
        <p:nvSpPr>
          <p:cNvPr id="849" name="Google Shape;849;p68"/>
          <p:cNvSpPr/>
          <p:nvPr/>
        </p:nvSpPr>
        <p:spPr>
          <a:xfrm>
            <a:off x="5497813" y="2365863"/>
            <a:ext cx="2521800" cy="475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Lead time - WIP</a:t>
            </a:r>
            <a:endParaRPr sz="1300">
              <a:solidFill>
                <a:schemeClr val="lt1"/>
              </a:solidFill>
              <a:latin typeface="Inter"/>
              <a:ea typeface="Inter"/>
              <a:cs typeface="Inter"/>
              <a:sym typeface="Inter"/>
            </a:endParaRPr>
          </a:p>
        </p:txBody>
      </p:sp>
      <p:sp>
        <p:nvSpPr>
          <p:cNvPr id="850" name="Google Shape;850;p68"/>
          <p:cNvSpPr/>
          <p:nvPr/>
        </p:nvSpPr>
        <p:spPr>
          <a:xfrm>
            <a:off x="5497813" y="3099413"/>
            <a:ext cx="2562000" cy="475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Efficiency - Distribution in work and waiting stages</a:t>
            </a:r>
            <a:endParaRPr sz="1300">
              <a:solidFill>
                <a:schemeClr val="lt1"/>
              </a:solidFill>
              <a:latin typeface="Inter"/>
              <a:ea typeface="Inter"/>
              <a:cs typeface="Inter"/>
              <a:sym typeface="Inter"/>
            </a:endParaRPr>
          </a:p>
        </p:txBody>
      </p:sp>
      <p:sp>
        <p:nvSpPr>
          <p:cNvPr id="851" name="Google Shape;851;p68"/>
          <p:cNvSpPr/>
          <p:nvPr/>
        </p:nvSpPr>
        <p:spPr>
          <a:xfrm>
            <a:off x="5497813" y="3880988"/>
            <a:ext cx="2562000" cy="475800"/>
          </a:xfrm>
          <a:prstGeom prst="roundRect">
            <a:avLst>
              <a:gd fmla="val 16667" name="adj"/>
            </a:avLst>
          </a:prstGeom>
          <a:solidFill>
            <a:schemeClr val="accent5"/>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Distribution - Types of work done at any given time</a:t>
            </a:r>
            <a:endParaRPr sz="1300">
              <a:solidFill>
                <a:schemeClr val="lt1"/>
              </a:solidFill>
              <a:latin typeface="Inter"/>
              <a:ea typeface="Inter"/>
              <a:cs typeface="Inter"/>
              <a:sym typeface="Inter"/>
            </a:endParaRPr>
          </a:p>
        </p:txBody>
      </p:sp>
      <p:sp>
        <p:nvSpPr>
          <p:cNvPr id="852" name="Google Shape;852;p68"/>
          <p:cNvSpPr txBox="1"/>
          <p:nvPr/>
        </p:nvSpPr>
        <p:spPr>
          <a:xfrm rot="-5400000">
            <a:off x="7671925" y="1268100"/>
            <a:ext cx="1336200" cy="400200"/>
          </a:xfrm>
          <a:prstGeom prst="rect">
            <a:avLst/>
          </a:prstGeom>
          <a:solidFill>
            <a:srgbClr val="CC412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Leading</a:t>
            </a:r>
            <a:r>
              <a:rPr lang="en">
                <a:latin typeface="Inter"/>
                <a:ea typeface="Inter"/>
                <a:cs typeface="Inter"/>
                <a:sym typeface="Inter"/>
              </a:rPr>
              <a:t> </a:t>
            </a:r>
            <a:endParaRPr>
              <a:latin typeface="Inter"/>
              <a:ea typeface="Inter"/>
              <a:cs typeface="Inter"/>
              <a:sym typeface="Inter"/>
            </a:endParaRPr>
          </a:p>
        </p:txBody>
      </p:sp>
      <p:sp>
        <p:nvSpPr>
          <p:cNvPr id="853" name="Google Shape;853;p68"/>
          <p:cNvSpPr txBox="1"/>
          <p:nvPr/>
        </p:nvSpPr>
        <p:spPr>
          <a:xfrm rot="-5400000">
            <a:off x="7401025" y="3158525"/>
            <a:ext cx="1878000" cy="400200"/>
          </a:xfrm>
          <a:prstGeom prst="rect">
            <a:avLst/>
          </a:prstGeom>
          <a:solidFill>
            <a:srgbClr val="CC412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Lagging </a:t>
            </a:r>
            <a:endParaRPr>
              <a:solidFill>
                <a:schemeClr val="lt1"/>
              </a:solidFill>
              <a:latin typeface="Inter"/>
              <a:ea typeface="Inter"/>
              <a:cs typeface="Inter"/>
              <a:sym typeface="Inter"/>
            </a:endParaRPr>
          </a:p>
        </p:txBody>
      </p:sp>
      <p:sp>
        <p:nvSpPr>
          <p:cNvPr id="854" name="Google Shape;854;p68"/>
          <p:cNvSpPr/>
          <p:nvPr/>
        </p:nvSpPr>
        <p:spPr>
          <a:xfrm>
            <a:off x="546325" y="1462900"/>
            <a:ext cx="2805600" cy="475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Value to Cost Ratio  (VCR)</a:t>
            </a:r>
            <a:endParaRPr>
              <a:solidFill>
                <a:schemeClr val="lt1"/>
              </a:solidFill>
              <a:latin typeface="Inter"/>
              <a:ea typeface="Inter"/>
              <a:cs typeface="Inter"/>
              <a:sym typeface="Inter"/>
            </a:endParaRPr>
          </a:p>
        </p:txBody>
      </p:sp>
      <p:sp>
        <p:nvSpPr>
          <p:cNvPr id="855" name="Google Shape;855;p68"/>
          <p:cNvSpPr/>
          <p:nvPr/>
        </p:nvSpPr>
        <p:spPr>
          <a:xfrm>
            <a:off x="546450" y="2339125"/>
            <a:ext cx="2805600" cy="475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a:ea typeface="Inter"/>
                <a:cs typeface="Inter"/>
                <a:sym typeface="Inter"/>
              </a:rPr>
              <a:t>Innovation Adoption Rate (IAR)</a:t>
            </a:r>
            <a:endParaRPr>
              <a:solidFill>
                <a:schemeClr val="lt1"/>
              </a:solidFill>
              <a:latin typeface="Inter"/>
              <a:ea typeface="Inter"/>
              <a:cs typeface="Inter"/>
              <a:sym typeface="Inter"/>
            </a:endParaRPr>
          </a:p>
        </p:txBody>
      </p:sp>
      <p:sp>
        <p:nvSpPr>
          <p:cNvPr id="856" name="Google Shape;856;p68"/>
          <p:cNvSpPr/>
          <p:nvPr/>
        </p:nvSpPr>
        <p:spPr>
          <a:xfrm>
            <a:off x="546450" y="3142025"/>
            <a:ext cx="2805600" cy="475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Developer Toil Ratio (DTR)</a:t>
            </a:r>
            <a:endParaRPr>
              <a:solidFill>
                <a:schemeClr val="lt1"/>
              </a:solidFill>
              <a:latin typeface="Inter"/>
              <a:ea typeface="Inter"/>
              <a:cs typeface="Inter"/>
              <a:sym typeface="Inter"/>
            </a:endParaRPr>
          </a:p>
        </p:txBody>
      </p:sp>
      <p:cxnSp>
        <p:nvCxnSpPr>
          <p:cNvPr id="857" name="Google Shape;857;p68"/>
          <p:cNvCxnSpPr>
            <a:stCxn id="854" idx="3"/>
            <a:endCxn id="849" idx="1"/>
          </p:cNvCxnSpPr>
          <p:nvPr/>
        </p:nvCxnSpPr>
        <p:spPr>
          <a:xfrm>
            <a:off x="3351925" y="1700800"/>
            <a:ext cx="2145900" cy="903000"/>
          </a:xfrm>
          <a:prstGeom prst="curvedConnector3">
            <a:avLst>
              <a:gd fmla="val 50000" name="adj1"/>
            </a:avLst>
          </a:prstGeom>
          <a:noFill/>
          <a:ln cap="flat" cmpd="sng" w="9525">
            <a:solidFill>
              <a:srgbClr val="6B9E78"/>
            </a:solidFill>
            <a:prstDash val="dash"/>
            <a:round/>
            <a:headEnd len="med" w="med" type="none"/>
            <a:tailEnd len="med" w="med" type="none"/>
          </a:ln>
        </p:spPr>
      </p:cxnSp>
      <p:cxnSp>
        <p:nvCxnSpPr>
          <p:cNvPr id="858" name="Google Shape;858;p68"/>
          <p:cNvCxnSpPr>
            <a:stCxn id="854" idx="3"/>
            <a:endCxn id="851" idx="1"/>
          </p:cNvCxnSpPr>
          <p:nvPr/>
        </p:nvCxnSpPr>
        <p:spPr>
          <a:xfrm>
            <a:off x="3351925" y="1700800"/>
            <a:ext cx="2145900" cy="2418000"/>
          </a:xfrm>
          <a:prstGeom prst="curvedConnector3">
            <a:avLst>
              <a:gd fmla="val 50000" name="adj1"/>
            </a:avLst>
          </a:prstGeom>
          <a:noFill/>
          <a:ln cap="flat" cmpd="sng" w="9525">
            <a:solidFill>
              <a:srgbClr val="6B9E78"/>
            </a:solidFill>
            <a:prstDash val="dash"/>
            <a:round/>
            <a:headEnd len="med" w="med" type="none"/>
            <a:tailEnd len="med" w="med" type="none"/>
          </a:ln>
        </p:spPr>
      </p:cxnSp>
      <p:cxnSp>
        <p:nvCxnSpPr>
          <p:cNvPr id="859" name="Google Shape;859;p68"/>
          <p:cNvCxnSpPr>
            <a:stCxn id="855" idx="3"/>
            <a:endCxn id="847" idx="1"/>
          </p:cNvCxnSpPr>
          <p:nvPr/>
        </p:nvCxnSpPr>
        <p:spPr>
          <a:xfrm flipH="1" rot="10800000">
            <a:off x="3352050" y="1136725"/>
            <a:ext cx="2199300" cy="1440300"/>
          </a:xfrm>
          <a:prstGeom prst="curvedConnector3">
            <a:avLst>
              <a:gd fmla="val 50003" name="adj1"/>
            </a:avLst>
          </a:prstGeom>
          <a:noFill/>
          <a:ln cap="flat" cmpd="sng" w="9525">
            <a:solidFill>
              <a:srgbClr val="6B9E78"/>
            </a:solidFill>
            <a:prstDash val="dash"/>
            <a:round/>
            <a:headEnd len="med" w="med" type="none"/>
            <a:tailEnd len="med" w="med" type="none"/>
          </a:ln>
        </p:spPr>
      </p:cxnSp>
      <p:cxnSp>
        <p:nvCxnSpPr>
          <p:cNvPr id="860" name="Google Shape;860;p68"/>
          <p:cNvCxnSpPr>
            <a:stCxn id="855" idx="3"/>
          </p:cNvCxnSpPr>
          <p:nvPr/>
        </p:nvCxnSpPr>
        <p:spPr>
          <a:xfrm>
            <a:off x="3352050" y="2577025"/>
            <a:ext cx="2305200" cy="35400"/>
          </a:xfrm>
          <a:prstGeom prst="curvedConnector3">
            <a:avLst>
              <a:gd fmla="val 50000" name="adj1"/>
            </a:avLst>
          </a:prstGeom>
          <a:noFill/>
          <a:ln cap="flat" cmpd="sng" w="9525">
            <a:solidFill>
              <a:srgbClr val="6B9E78"/>
            </a:solidFill>
            <a:prstDash val="dash"/>
            <a:round/>
            <a:headEnd len="med" w="med" type="none"/>
            <a:tailEnd len="med" w="med" type="none"/>
          </a:ln>
        </p:spPr>
      </p:cxnSp>
      <p:cxnSp>
        <p:nvCxnSpPr>
          <p:cNvPr id="861" name="Google Shape;861;p68"/>
          <p:cNvCxnSpPr>
            <a:stCxn id="856" idx="3"/>
          </p:cNvCxnSpPr>
          <p:nvPr/>
        </p:nvCxnSpPr>
        <p:spPr>
          <a:xfrm flipH="1" rot="10800000">
            <a:off x="3352050" y="1855325"/>
            <a:ext cx="2216100" cy="1524600"/>
          </a:xfrm>
          <a:prstGeom prst="curvedConnector3">
            <a:avLst>
              <a:gd fmla="val 50000" name="adj1"/>
            </a:avLst>
          </a:prstGeom>
          <a:noFill/>
          <a:ln cap="flat" cmpd="sng" w="9525">
            <a:solidFill>
              <a:srgbClr val="6B9E78"/>
            </a:solidFill>
            <a:prstDash val="dash"/>
            <a:round/>
            <a:headEnd len="med" w="med" type="none"/>
            <a:tailEnd len="med" w="med" type="none"/>
          </a:ln>
        </p:spPr>
      </p:cxnSp>
      <p:cxnSp>
        <p:nvCxnSpPr>
          <p:cNvPr id="862" name="Google Shape;862;p68"/>
          <p:cNvCxnSpPr>
            <a:stCxn id="856" idx="3"/>
            <a:endCxn id="850" idx="1"/>
          </p:cNvCxnSpPr>
          <p:nvPr/>
        </p:nvCxnSpPr>
        <p:spPr>
          <a:xfrm flipH="1" rot="10800000">
            <a:off x="3352050" y="3337325"/>
            <a:ext cx="2145900" cy="42600"/>
          </a:xfrm>
          <a:prstGeom prst="curvedConnector3">
            <a:avLst>
              <a:gd fmla="val 49997" name="adj1"/>
            </a:avLst>
          </a:prstGeom>
          <a:noFill/>
          <a:ln cap="flat" cmpd="sng" w="9525">
            <a:solidFill>
              <a:srgbClr val="6B9E78"/>
            </a:solidFill>
            <a:prstDash val="dash"/>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2"/>
          <p:cNvPicPr preferRelativeResize="0"/>
          <p:nvPr/>
        </p:nvPicPr>
        <p:blipFill rotWithShape="1">
          <a:blip r:embed="rId3">
            <a:alphaModFix/>
          </a:blip>
          <a:srcRect b="0" l="19" r="19" t="0"/>
          <a:stretch/>
        </p:blipFill>
        <p:spPr>
          <a:xfrm>
            <a:off x="4822663" y="0"/>
            <a:ext cx="2159850" cy="2431135"/>
          </a:xfrm>
          <a:prstGeom prst="rect">
            <a:avLst/>
          </a:prstGeom>
          <a:noFill/>
          <a:ln>
            <a:noFill/>
          </a:ln>
        </p:spPr>
      </p:pic>
      <p:sp>
        <p:nvSpPr>
          <p:cNvPr id="272" name="Google Shape;272;p42"/>
          <p:cNvSpPr/>
          <p:nvPr/>
        </p:nvSpPr>
        <p:spPr>
          <a:xfrm>
            <a:off x="4822800" y="2446676"/>
            <a:ext cx="4321200" cy="269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74" name="Google Shape;274;p42"/>
          <p:cNvSpPr/>
          <p:nvPr/>
        </p:nvSpPr>
        <p:spPr>
          <a:xfrm>
            <a:off x="6978428" y="12"/>
            <a:ext cx="2165700" cy="243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5" name="Google Shape;275;p42"/>
          <p:cNvSpPr txBox="1"/>
          <p:nvPr/>
        </p:nvSpPr>
        <p:spPr>
          <a:xfrm>
            <a:off x="7217828" y="730812"/>
            <a:ext cx="1686900" cy="969600"/>
          </a:xfrm>
          <a:prstGeom prst="rect">
            <a:avLst/>
          </a:prstGeom>
          <a:noFill/>
          <a:ln>
            <a:noFill/>
          </a:ln>
        </p:spPr>
        <p:txBody>
          <a:bodyPr anchorCtr="0" anchor="t" bIns="45700" lIns="91425" spcFirstLastPara="1" rIns="91425" wrap="square" tIns="0">
            <a:spAutoFit/>
          </a:bodyPr>
          <a:lstStyle/>
          <a:p>
            <a:pPr indent="0" lvl="0" marL="0" marR="0" rtl="0" algn="ctr">
              <a:lnSpc>
                <a:spcPct val="100000"/>
              </a:lnSpc>
              <a:spcBef>
                <a:spcPts val="0"/>
              </a:spcBef>
              <a:spcAft>
                <a:spcPts val="0"/>
              </a:spcAft>
              <a:buClr>
                <a:srgbClr val="F79A35"/>
              </a:buClr>
              <a:buSzPts val="2400"/>
              <a:buFont typeface="Open Sans ExtraBold"/>
              <a:buNone/>
            </a:pPr>
            <a:r>
              <a:rPr b="1" lang="en" sz="4500">
                <a:solidFill>
                  <a:schemeClr val="lt1"/>
                </a:solidFill>
                <a:latin typeface="Bitter"/>
                <a:ea typeface="Bitter"/>
                <a:cs typeface="Bitter"/>
                <a:sym typeface="Bitter"/>
              </a:rPr>
              <a:t>100</a:t>
            </a:r>
            <a:r>
              <a:rPr b="1" i="0" lang="en" sz="4500" u="none" cap="none" strike="noStrike">
                <a:solidFill>
                  <a:schemeClr val="lt1"/>
                </a:solidFill>
                <a:latin typeface="Bitter"/>
                <a:ea typeface="Bitter"/>
                <a:cs typeface="Bitter"/>
                <a:sym typeface="Bitter"/>
              </a:rPr>
              <a:t>+</a:t>
            </a:r>
            <a:endParaRPr b="1" sz="4500">
              <a:solidFill>
                <a:schemeClr val="lt1"/>
              </a:solidFill>
              <a:latin typeface="Bitter"/>
              <a:ea typeface="Bitter"/>
              <a:cs typeface="Bitter"/>
              <a:sym typeface="Bitter"/>
            </a:endParaRPr>
          </a:p>
          <a:p>
            <a:pPr indent="0" lvl="0" marL="0" marR="0" rtl="0" algn="ctr">
              <a:lnSpc>
                <a:spcPct val="100000"/>
              </a:lnSpc>
              <a:spcBef>
                <a:spcPts val="0"/>
              </a:spcBef>
              <a:spcAft>
                <a:spcPts val="0"/>
              </a:spcAft>
              <a:buClr>
                <a:srgbClr val="000000"/>
              </a:buClr>
              <a:buSzPts val="1600"/>
              <a:buFont typeface="Open Sans Light"/>
              <a:buNone/>
            </a:pPr>
            <a:r>
              <a:rPr b="1" lang="en" sz="1500">
                <a:solidFill>
                  <a:schemeClr val="lt1"/>
                </a:solidFill>
                <a:latin typeface="Inter"/>
                <a:ea typeface="Inter"/>
                <a:cs typeface="Inter"/>
                <a:sym typeface="Inter"/>
              </a:rPr>
              <a:t>books written</a:t>
            </a:r>
            <a:endParaRPr b="1" i="0" sz="1500" u="none" cap="none" strike="noStrike">
              <a:solidFill>
                <a:schemeClr val="lt1"/>
              </a:solidFill>
              <a:latin typeface="Inter"/>
              <a:ea typeface="Inter"/>
              <a:cs typeface="Inter"/>
              <a:sym typeface="Inter"/>
            </a:endParaRPr>
          </a:p>
        </p:txBody>
      </p:sp>
      <p:sp>
        <p:nvSpPr>
          <p:cNvPr id="276" name="Google Shape;276;p42"/>
          <p:cNvSpPr txBox="1"/>
          <p:nvPr/>
        </p:nvSpPr>
        <p:spPr>
          <a:xfrm>
            <a:off x="5115173" y="2781747"/>
            <a:ext cx="1678200" cy="1787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1100"/>
              <a:buFont typeface="Open Sans"/>
              <a:buNone/>
            </a:pPr>
            <a:r>
              <a:rPr b="1" lang="en" sz="1200">
                <a:solidFill>
                  <a:srgbClr val="FFFFFF"/>
                </a:solidFill>
                <a:latin typeface="Inter"/>
                <a:ea typeface="Inter"/>
                <a:cs typeface="Inter"/>
                <a:sym typeface="Inter"/>
              </a:rPr>
              <a:t>Perspectives</a:t>
            </a:r>
            <a:br>
              <a:rPr b="1" lang="en" sz="1200">
                <a:solidFill>
                  <a:srgbClr val="FFFFFF"/>
                </a:solidFill>
                <a:latin typeface="Inter"/>
                <a:ea typeface="Inter"/>
                <a:cs typeface="Inter"/>
                <a:sym typeface="Inter"/>
              </a:rPr>
            </a:br>
            <a:r>
              <a:rPr lang="en" sz="800">
                <a:solidFill>
                  <a:srgbClr val="FFFFFF"/>
                </a:solidFill>
                <a:latin typeface="Inter"/>
                <a:ea typeface="Inter"/>
                <a:cs typeface="Inter"/>
                <a:sym typeface="Inter"/>
              </a:rPr>
              <a:t>A publication for digital leaders</a:t>
            </a:r>
            <a:br>
              <a:rPr lang="en" sz="800">
                <a:solidFill>
                  <a:srgbClr val="FFFFFF"/>
                </a:solidFill>
                <a:latin typeface="Inter"/>
                <a:ea typeface="Inter"/>
                <a:cs typeface="Inter"/>
                <a:sym typeface="Inter"/>
              </a:rPr>
            </a:br>
            <a:r>
              <a:rPr lang="en" sz="800" u="sng">
                <a:solidFill>
                  <a:schemeClr val="lt1"/>
                </a:solidFill>
                <a:latin typeface="Inter"/>
                <a:ea typeface="Inter"/>
                <a:cs typeface="Inter"/>
                <a:sym typeface="Inter"/>
                <a:hlinkClick r:id="rId4">
                  <a:extLst>
                    <a:ext uri="{A12FA001-AC4F-418D-AE19-62706E023703}">
                      <ahyp:hlinkClr val="tx"/>
                    </a:ext>
                  </a:extLst>
                </a:hlinkClick>
              </a:rPr>
              <a:t>Learn more</a:t>
            </a:r>
            <a:endParaRPr sz="800">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Open Sans"/>
              <a:buNone/>
            </a:pPr>
            <a:r>
              <a:t/>
            </a:r>
            <a:endParaRPr sz="900">
              <a:solidFill>
                <a:srgbClr val="FFFFFF"/>
              </a:solidFill>
              <a:latin typeface="Inter"/>
              <a:ea typeface="Inter"/>
              <a:cs typeface="Inter"/>
              <a:sym typeface="Inter"/>
            </a:endParaRPr>
          </a:p>
          <a:p>
            <a:pPr indent="0" lvl="0" marL="0" rtl="0" algn="l">
              <a:spcBef>
                <a:spcPts val="0"/>
              </a:spcBef>
              <a:spcAft>
                <a:spcPts val="0"/>
              </a:spcAft>
              <a:buClr>
                <a:schemeClr val="dk1"/>
              </a:buClr>
              <a:buSzPts val="1100"/>
              <a:buFont typeface="Open Sans"/>
              <a:buNone/>
            </a:pPr>
            <a:r>
              <a:rPr b="1" lang="en" sz="1200">
                <a:solidFill>
                  <a:schemeClr val="lt1"/>
                </a:solidFill>
                <a:latin typeface="Inter"/>
                <a:ea typeface="Inter"/>
                <a:cs typeface="Inter"/>
                <a:sym typeface="Inter"/>
              </a:rPr>
              <a:t>Technology Radar</a:t>
            </a:r>
            <a:br>
              <a:rPr b="1" lang="en" sz="1200">
                <a:solidFill>
                  <a:schemeClr val="lt1"/>
                </a:solidFill>
                <a:latin typeface="Inter"/>
                <a:ea typeface="Inter"/>
                <a:cs typeface="Inter"/>
                <a:sym typeface="Inter"/>
              </a:rPr>
            </a:br>
            <a:r>
              <a:rPr lang="en" sz="800">
                <a:solidFill>
                  <a:schemeClr val="lt1"/>
                </a:solidFill>
                <a:latin typeface="Inter"/>
                <a:ea typeface="Inter"/>
                <a:cs typeface="Inter"/>
                <a:sym typeface="Inter"/>
              </a:rPr>
              <a:t>An opinionated guide </a:t>
            </a:r>
            <a:endParaRPr sz="800">
              <a:solidFill>
                <a:schemeClr val="lt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800">
                <a:solidFill>
                  <a:schemeClr val="lt1"/>
                </a:solidFill>
                <a:latin typeface="Inter"/>
                <a:ea typeface="Inter"/>
                <a:cs typeface="Inter"/>
                <a:sym typeface="Inter"/>
              </a:rPr>
              <a:t>to technology frontiers</a:t>
            </a:r>
            <a:br>
              <a:rPr lang="en" sz="800">
                <a:solidFill>
                  <a:schemeClr val="lt1"/>
                </a:solidFill>
                <a:latin typeface="Inter"/>
                <a:ea typeface="Inter"/>
                <a:cs typeface="Inter"/>
                <a:sym typeface="Inter"/>
              </a:rPr>
            </a:br>
            <a:r>
              <a:rPr lang="en" sz="800" u="sng">
                <a:solidFill>
                  <a:schemeClr val="lt1"/>
                </a:solidFill>
                <a:latin typeface="Inter"/>
                <a:ea typeface="Inter"/>
                <a:cs typeface="Inter"/>
                <a:sym typeface="Inter"/>
                <a:hlinkClick r:id="rId5">
                  <a:extLst>
                    <a:ext uri="{A12FA001-AC4F-418D-AE19-62706E023703}">
                      <ahyp:hlinkClr val="tx"/>
                    </a:ext>
                  </a:extLst>
                </a:hlinkClick>
              </a:rPr>
              <a:t>Learn more</a:t>
            </a:r>
            <a:endParaRPr sz="800">
              <a:solidFill>
                <a:schemeClr val="lt1"/>
              </a:solidFill>
              <a:latin typeface="Inter"/>
              <a:ea typeface="Inter"/>
              <a:cs typeface="Inter"/>
              <a:sym typeface="Inter"/>
            </a:endParaRPr>
          </a:p>
          <a:p>
            <a:pPr indent="0" lvl="0" marL="0" rtl="0" algn="l">
              <a:spcBef>
                <a:spcPts val="0"/>
              </a:spcBef>
              <a:spcAft>
                <a:spcPts val="0"/>
              </a:spcAft>
              <a:buClr>
                <a:schemeClr val="dk1"/>
              </a:buClr>
              <a:buSzPts val="1100"/>
              <a:buFont typeface="Open Sans"/>
              <a:buNone/>
            </a:pPr>
            <a:r>
              <a:t/>
            </a:r>
            <a:endParaRPr sz="900">
              <a:solidFill>
                <a:schemeClr val="lt1"/>
              </a:solidFill>
              <a:latin typeface="Inter"/>
              <a:ea typeface="Inter"/>
              <a:cs typeface="Inter"/>
              <a:sym typeface="Inter"/>
            </a:endParaRPr>
          </a:p>
          <a:p>
            <a:pPr indent="0" lvl="0" marL="0" rtl="0" algn="l">
              <a:spcBef>
                <a:spcPts val="0"/>
              </a:spcBef>
              <a:spcAft>
                <a:spcPts val="0"/>
              </a:spcAft>
              <a:buClr>
                <a:schemeClr val="dk1"/>
              </a:buClr>
              <a:buSzPts val="1100"/>
              <a:buFont typeface="Open Sans"/>
              <a:buNone/>
            </a:pPr>
            <a:r>
              <a:rPr b="1" lang="en" sz="1200">
                <a:solidFill>
                  <a:schemeClr val="lt1"/>
                </a:solidFill>
                <a:latin typeface="Inter"/>
                <a:ea typeface="Inter"/>
                <a:cs typeface="Inter"/>
                <a:sym typeface="Inter"/>
              </a:rPr>
              <a:t>Digital Fluency Model</a:t>
            </a:r>
            <a:br>
              <a:rPr b="1" lang="en" sz="1200">
                <a:solidFill>
                  <a:schemeClr val="lt1"/>
                </a:solidFill>
                <a:latin typeface="Inter"/>
                <a:ea typeface="Inter"/>
                <a:cs typeface="Inter"/>
                <a:sym typeface="Inter"/>
              </a:rPr>
            </a:br>
            <a:r>
              <a:rPr lang="en" sz="800">
                <a:solidFill>
                  <a:schemeClr val="lt1"/>
                </a:solidFill>
                <a:latin typeface="Inter"/>
                <a:ea typeface="Inter"/>
                <a:cs typeface="Inter"/>
                <a:sym typeface="Inter"/>
              </a:rPr>
              <a:t>Discover your digital fluency</a:t>
            </a:r>
            <a:br>
              <a:rPr lang="en" sz="800">
                <a:solidFill>
                  <a:schemeClr val="lt1"/>
                </a:solidFill>
                <a:latin typeface="Inter"/>
                <a:ea typeface="Inter"/>
                <a:cs typeface="Inter"/>
                <a:sym typeface="Inter"/>
              </a:rPr>
            </a:br>
            <a:r>
              <a:rPr lang="en" sz="800" u="sng">
                <a:solidFill>
                  <a:schemeClr val="lt1"/>
                </a:solidFill>
                <a:latin typeface="Inter"/>
                <a:ea typeface="Inter"/>
                <a:cs typeface="Inter"/>
                <a:sym typeface="Inter"/>
                <a:hlinkClick r:id="rId6">
                  <a:extLst>
                    <a:ext uri="{A12FA001-AC4F-418D-AE19-62706E023703}">
                      <ahyp:hlinkClr val="tx"/>
                    </a:ext>
                  </a:extLst>
                </a:hlinkClick>
              </a:rPr>
              <a:t>Learn more</a:t>
            </a:r>
            <a:endParaRPr sz="800">
              <a:solidFill>
                <a:schemeClr val="lt1"/>
              </a:solidFill>
              <a:latin typeface="Inter"/>
              <a:ea typeface="Inter"/>
              <a:cs typeface="Inter"/>
              <a:sym typeface="Inter"/>
            </a:endParaRPr>
          </a:p>
        </p:txBody>
      </p:sp>
      <p:sp>
        <p:nvSpPr>
          <p:cNvPr id="277" name="Google Shape;277;p42"/>
          <p:cNvSpPr txBox="1"/>
          <p:nvPr/>
        </p:nvSpPr>
        <p:spPr>
          <a:xfrm>
            <a:off x="7264036" y="2781747"/>
            <a:ext cx="1531200" cy="1787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1100"/>
              <a:buFont typeface="Open Sans"/>
              <a:buNone/>
            </a:pPr>
            <a:r>
              <a:rPr b="1" lang="en" sz="1200">
                <a:solidFill>
                  <a:schemeClr val="lt1"/>
                </a:solidFill>
                <a:latin typeface="Inter"/>
                <a:ea typeface="Inter"/>
                <a:cs typeface="Inter"/>
                <a:sym typeface="Inter"/>
              </a:rPr>
              <a:t>Decoder</a:t>
            </a:r>
            <a:br>
              <a:rPr b="1" lang="en" sz="1200">
                <a:solidFill>
                  <a:schemeClr val="lt1"/>
                </a:solidFill>
                <a:latin typeface="Inter"/>
                <a:ea typeface="Inter"/>
                <a:cs typeface="Inter"/>
                <a:sym typeface="Inter"/>
              </a:rPr>
            </a:br>
            <a:r>
              <a:rPr lang="en" sz="800">
                <a:solidFill>
                  <a:schemeClr val="lt1"/>
                </a:solidFill>
                <a:latin typeface="Inter"/>
                <a:ea typeface="Inter"/>
                <a:cs typeface="Inter"/>
                <a:sym typeface="Inter"/>
              </a:rPr>
              <a:t>The A-Z guide to tech for business executives</a:t>
            </a:r>
            <a:br>
              <a:rPr lang="en" sz="800">
                <a:solidFill>
                  <a:schemeClr val="lt1"/>
                </a:solidFill>
                <a:latin typeface="Inter"/>
                <a:ea typeface="Inter"/>
                <a:cs typeface="Inter"/>
                <a:sym typeface="Inter"/>
              </a:rPr>
            </a:br>
            <a:r>
              <a:rPr lang="en" sz="800" u="sng">
                <a:solidFill>
                  <a:schemeClr val="lt1"/>
                </a:solidFill>
                <a:latin typeface="Inter"/>
                <a:ea typeface="Inter"/>
                <a:cs typeface="Inter"/>
                <a:sym typeface="Inter"/>
                <a:hlinkClick r:id="rId7">
                  <a:extLst>
                    <a:ext uri="{A12FA001-AC4F-418D-AE19-62706E023703}">
                      <ahyp:hlinkClr val="tx"/>
                    </a:ext>
                  </a:extLst>
                </a:hlinkClick>
              </a:rPr>
              <a:t>Learn more</a:t>
            </a:r>
            <a:endParaRPr sz="800">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Open Sans"/>
              <a:buNone/>
            </a:pPr>
            <a:r>
              <a:t/>
            </a:r>
            <a:endParaRPr sz="900">
              <a:solidFill>
                <a:schemeClr val="lt1"/>
              </a:solidFill>
              <a:latin typeface="Inter"/>
              <a:ea typeface="Inter"/>
              <a:cs typeface="Inter"/>
              <a:sym typeface="Inter"/>
            </a:endParaRPr>
          </a:p>
          <a:p>
            <a:pPr indent="0" lvl="0" marL="0" rtl="0" algn="l">
              <a:spcBef>
                <a:spcPts val="0"/>
              </a:spcBef>
              <a:spcAft>
                <a:spcPts val="0"/>
              </a:spcAft>
              <a:buClr>
                <a:schemeClr val="dk1"/>
              </a:buClr>
              <a:buSzPts val="1100"/>
              <a:buFont typeface="Open Sans"/>
              <a:buNone/>
            </a:pPr>
            <a:r>
              <a:rPr b="1" lang="en" sz="1200">
                <a:solidFill>
                  <a:schemeClr val="lt1"/>
                </a:solidFill>
                <a:latin typeface="Inter"/>
                <a:ea typeface="Inter"/>
                <a:cs typeface="Inter"/>
                <a:sym typeface="Inter"/>
              </a:rPr>
              <a:t>Looking Glass</a:t>
            </a:r>
            <a:br>
              <a:rPr b="1" lang="en" sz="1200">
                <a:solidFill>
                  <a:schemeClr val="lt1"/>
                </a:solidFill>
                <a:latin typeface="Inter"/>
                <a:ea typeface="Inter"/>
                <a:cs typeface="Inter"/>
                <a:sym typeface="Inter"/>
              </a:rPr>
            </a:br>
            <a:r>
              <a:rPr lang="en" sz="800">
                <a:solidFill>
                  <a:schemeClr val="lt1"/>
                </a:solidFill>
                <a:latin typeface="Inter"/>
                <a:ea typeface="Inter"/>
                <a:cs typeface="Inter"/>
                <a:sym typeface="Inter"/>
              </a:rPr>
              <a:t>The trends your business should focus on today and in the future</a:t>
            </a:r>
            <a:br>
              <a:rPr lang="en" sz="800">
                <a:solidFill>
                  <a:schemeClr val="lt1"/>
                </a:solidFill>
                <a:latin typeface="Inter"/>
                <a:ea typeface="Inter"/>
                <a:cs typeface="Inter"/>
                <a:sym typeface="Inter"/>
              </a:rPr>
            </a:br>
            <a:r>
              <a:rPr lang="en" sz="800" u="sng">
                <a:solidFill>
                  <a:schemeClr val="lt1"/>
                </a:solidFill>
                <a:latin typeface="Inter"/>
                <a:ea typeface="Inter"/>
                <a:cs typeface="Inter"/>
                <a:sym typeface="Inter"/>
                <a:hlinkClick r:id="rId8">
                  <a:extLst>
                    <a:ext uri="{A12FA001-AC4F-418D-AE19-62706E023703}">
                      <ahyp:hlinkClr val="tx"/>
                    </a:ext>
                  </a:extLst>
                </a:hlinkClick>
              </a:rPr>
              <a:t>Learn more</a:t>
            </a:r>
            <a:endParaRPr sz="800">
              <a:solidFill>
                <a:schemeClr val="lt1"/>
              </a:solidFill>
              <a:latin typeface="Inter"/>
              <a:ea typeface="Inter"/>
              <a:cs typeface="Inter"/>
              <a:sym typeface="Inter"/>
            </a:endParaRPr>
          </a:p>
        </p:txBody>
      </p:sp>
      <p:sp>
        <p:nvSpPr>
          <p:cNvPr id="278" name="Google Shape;278;p42"/>
          <p:cNvSpPr/>
          <p:nvPr/>
        </p:nvSpPr>
        <p:spPr>
          <a:xfrm>
            <a:off x="356410" y="1018669"/>
            <a:ext cx="1875000" cy="583800"/>
          </a:xfrm>
          <a:prstGeom prst="rect">
            <a:avLst/>
          </a:prstGeom>
          <a:solidFill>
            <a:schemeClr val="lt2"/>
          </a:solid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Inter"/>
                <a:ea typeface="Inter"/>
                <a:cs typeface="Inter"/>
                <a:sym typeface="Inter"/>
              </a:rPr>
              <a:t>Application Architecture &amp; Legacy modernization</a:t>
            </a:r>
            <a:endParaRPr b="1" sz="1000">
              <a:solidFill>
                <a:schemeClr val="dk1"/>
              </a:solidFill>
              <a:latin typeface="Inter"/>
              <a:ea typeface="Inter"/>
              <a:cs typeface="Inter"/>
              <a:sym typeface="Inter"/>
            </a:endParaRPr>
          </a:p>
        </p:txBody>
      </p:sp>
      <p:sp>
        <p:nvSpPr>
          <p:cNvPr id="279" name="Google Shape;279;p42"/>
          <p:cNvSpPr/>
          <p:nvPr/>
        </p:nvSpPr>
        <p:spPr>
          <a:xfrm>
            <a:off x="356438" y="1762795"/>
            <a:ext cx="1875000" cy="583800"/>
          </a:xfrm>
          <a:prstGeom prst="rect">
            <a:avLst/>
          </a:prstGeom>
          <a:solidFill>
            <a:schemeClr val="lt2"/>
          </a:solid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Inter"/>
                <a:ea typeface="Inter"/>
                <a:cs typeface="Inter"/>
                <a:sym typeface="Inter"/>
              </a:rPr>
              <a:t>Digital Products</a:t>
            </a:r>
            <a:endParaRPr b="1" sz="1000">
              <a:solidFill>
                <a:schemeClr val="dk1"/>
              </a:solidFill>
              <a:latin typeface="Inter"/>
              <a:ea typeface="Inter"/>
              <a:cs typeface="Inter"/>
              <a:sym typeface="Inter"/>
            </a:endParaRPr>
          </a:p>
        </p:txBody>
      </p:sp>
      <p:sp>
        <p:nvSpPr>
          <p:cNvPr id="280" name="Google Shape;280;p42"/>
          <p:cNvSpPr/>
          <p:nvPr/>
        </p:nvSpPr>
        <p:spPr>
          <a:xfrm>
            <a:off x="355609" y="2542801"/>
            <a:ext cx="1875000" cy="583800"/>
          </a:xfrm>
          <a:prstGeom prst="rect">
            <a:avLst/>
          </a:prstGeom>
          <a:solidFill>
            <a:schemeClr val="lt2"/>
          </a:solid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Inter"/>
                <a:ea typeface="Inter"/>
                <a:cs typeface="Inter"/>
                <a:sym typeface="Inter"/>
              </a:rPr>
              <a:t>API Strategy &amp; </a:t>
            </a:r>
            <a:endParaRPr b="1" sz="10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000">
                <a:solidFill>
                  <a:schemeClr val="dk1"/>
                </a:solidFill>
                <a:latin typeface="Inter"/>
                <a:ea typeface="Inter"/>
                <a:cs typeface="Inter"/>
                <a:sym typeface="Inter"/>
              </a:rPr>
              <a:t>Integration patterns</a:t>
            </a:r>
            <a:endParaRPr b="1" sz="1000">
              <a:solidFill>
                <a:schemeClr val="dk1"/>
              </a:solidFill>
              <a:latin typeface="Inter"/>
              <a:ea typeface="Inter"/>
              <a:cs typeface="Inter"/>
              <a:sym typeface="Inter"/>
            </a:endParaRPr>
          </a:p>
        </p:txBody>
      </p:sp>
      <p:sp>
        <p:nvSpPr>
          <p:cNvPr id="281" name="Google Shape;281;p42"/>
          <p:cNvSpPr/>
          <p:nvPr/>
        </p:nvSpPr>
        <p:spPr>
          <a:xfrm>
            <a:off x="354421" y="4056376"/>
            <a:ext cx="1875000" cy="582600"/>
          </a:xfrm>
          <a:prstGeom prst="rect">
            <a:avLst/>
          </a:prstGeom>
          <a:solidFill>
            <a:schemeClr val="lt2"/>
          </a:solid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Inter"/>
                <a:ea typeface="Inter"/>
                <a:cs typeface="Inter"/>
                <a:sym typeface="Inter"/>
              </a:rPr>
              <a:t>Omnichannel Platforms</a:t>
            </a:r>
            <a:endParaRPr b="1" sz="1000">
              <a:solidFill>
                <a:schemeClr val="dk1"/>
              </a:solidFill>
              <a:latin typeface="Inter"/>
              <a:ea typeface="Inter"/>
              <a:cs typeface="Inter"/>
              <a:sym typeface="Inter"/>
            </a:endParaRPr>
          </a:p>
        </p:txBody>
      </p:sp>
      <p:sp>
        <p:nvSpPr>
          <p:cNvPr id="282" name="Google Shape;282;p42"/>
          <p:cNvSpPr/>
          <p:nvPr/>
        </p:nvSpPr>
        <p:spPr>
          <a:xfrm>
            <a:off x="346412" y="3310169"/>
            <a:ext cx="1875000" cy="583800"/>
          </a:xfrm>
          <a:prstGeom prst="rect">
            <a:avLst/>
          </a:prstGeom>
          <a:solidFill>
            <a:schemeClr val="lt2"/>
          </a:solid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Inter"/>
                <a:ea typeface="Inter"/>
                <a:cs typeface="Inter"/>
                <a:sym typeface="Inter"/>
              </a:rPr>
              <a:t>Continuous Delivery</a:t>
            </a:r>
            <a:endParaRPr b="1" sz="1000">
              <a:solidFill>
                <a:schemeClr val="dk1"/>
              </a:solidFill>
              <a:latin typeface="Inter"/>
              <a:ea typeface="Inter"/>
              <a:cs typeface="Inter"/>
              <a:sym typeface="Inter"/>
            </a:endParaRPr>
          </a:p>
        </p:txBody>
      </p:sp>
      <p:pic>
        <p:nvPicPr>
          <p:cNvPr id="283" name="Google Shape;283;p42"/>
          <p:cNvPicPr preferRelativeResize="0"/>
          <p:nvPr/>
        </p:nvPicPr>
        <p:blipFill>
          <a:blip r:embed="rId9">
            <a:alphaModFix/>
          </a:blip>
          <a:stretch>
            <a:fillRect/>
          </a:stretch>
        </p:blipFill>
        <p:spPr>
          <a:xfrm>
            <a:off x="2297479" y="945416"/>
            <a:ext cx="626548" cy="728713"/>
          </a:xfrm>
          <a:prstGeom prst="rect">
            <a:avLst/>
          </a:prstGeom>
          <a:noFill/>
          <a:ln>
            <a:noFill/>
          </a:ln>
        </p:spPr>
      </p:pic>
      <p:pic>
        <p:nvPicPr>
          <p:cNvPr id="284" name="Google Shape;284;p42"/>
          <p:cNvPicPr preferRelativeResize="0"/>
          <p:nvPr/>
        </p:nvPicPr>
        <p:blipFill>
          <a:blip r:embed="rId10">
            <a:alphaModFix/>
          </a:blip>
          <a:stretch>
            <a:fillRect/>
          </a:stretch>
        </p:blipFill>
        <p:spPr>
          <a:xfrm>
            <a:off x="2971645" y="935943"/>
            <a:ext cx="593583" cy="776098"/>
          </a:xfrm>
          <a:prstGeom prst="rect">
            <a:avLst/>
          </a:prstGeom>
          <a:noFill/>
          <a:ln>
            <a:noFill/>
          </a:ln>
        </p:spPr>
      </p:pic>
      <p:pic>
        <p:nvPicPr>
          <p:cNvPr id="285" name="Google Shape;285;p42"/>
          <p:cNvPicPr preferRelativeResize="0"/>
          <p:nvPr/>
        </p:nvPicPr>
        <p:blipFill>
          <a:blip r:embed="rId11">
            <a:alphaModFix/>
          </a:blip>
          <a:stretch>
            <a:fillRect/>
          </a:stretch>
        </p:blipFill>
        <p:spPr>
          <a:xfrm>
            <a:off x="3680293" y="930933"/>
            <a:ext cx="593583" cy="776090"/>
          </a:xfrm>
          <a:prstGeom prst="rect">
            <a:avLst/>
          </a:prstGeom>
          <a:noFill/>
          <a:ln>
            <a:noFill/>
          </a:ln>
        </p:spPr>
      </p:pic>
      <p:pic>
        <p:nvPicPr>
          <p:cNvPr id="286" name="Google Shape;286;p42"/>
          <p:cNvPicPr preferRelativeResize="0"/>
          <p:nvPr/>
        </p:nvPicPr>
        <p:blipFill>
          <a:blip r:embed="rId12">
            <a:alphaModFix/>
          </a:blip>
          <a:stretch>
            <a:fillRect/>
          </a:stretch>
        </p:blipFill>
        <p:spPr>
          <a:xfrm>
            <a:off x="3655767" y="3231868"/>
            <a:ext cx="593582" cy="696727"/>
          </a:xfrm>
          <a:prstGeom prst="rect">
            <a:avLst/>
          </a:prstGeom>
          <a:noFill/>
          <a:ln>
            <a:noFill/>
          </a:ln>
        </p:spPr>
      </p:pic>
      <p:pic>
        <p:nvPicPr>
          <p:cNvPr id="287" name="Google Shape;287;p42"/>
          <p:cNvPicPr preferRelativeResize="0"/>
          <p:nvPr/>
        </p:nvPicPr>
        <p:blipFill>
          <a:blip r:embed="rId13">
            <a:alphaModFix/>
          </a:blip>
          <a:stretch>
            <a:fillRect/>
          </a:stretch>
        </p:blipFill>
        <p:spPr>
          <a:xfrm>
            <a:off x="2290710" y="2475874"/>
            <a:ext cx="597743" cy="693547"/>
          </a:xfrm>
          <a:prstGeom prst="rect">
            <a:avLst/>
          </a:prstGeom>
          <a:noFill/>
          <a:ln>
            <a:noFill/>
          </a:ln>
        </p:spPr>
      </p:pic>
      <p:pic>
        <p:nvPicPr>
          <p:cNvPr id="288" name="Google Shape;288;p42"/>
          <p:cNvPicPr preferRelativeResize="0"/>
          <p:nvPr/>
        </p:nvPicPr>
        <p:blipFill>
          <a:blip r:embed="rId14">
            <a:alphaModFix/>
          </a:blip>
          <a:stretch>
            <a:fillRect/>
          </a:stretch>
        </p:blipFill>
        <p:spPr>
          <a:xfrm>
            <a:off x="2974327" y="2475818"/>
            <a:ext cx="578358" cy="723885"/>
          </a:xfrm>
          <a:prstGeom prst="rect">
            <a:avLst/>
          </a:prstGeom>
          <a:noFill/>
          <a:ln>
            <a:noFill/>
          </a:ln>
        </p:spPr>
      </p:pic>
      <p:pic>
        <p:nvPicPr>
          <p:cNvPr id="289" name="Google Shape;289;p42"/>
          <p:cNvPicPr preferRelativeResize="0"/>
          <p:nvPr/>
        </p:nvPicPr>
        <p:blipFill>
          <a:blip r:embed="rId15">
            <a:alphaModFix/>
          </a:blip>
          <a:stretch>
            <a:fillRect/>
          </a:stretch>
        </p:blipFill>
        <p:spPr>
          <a:xfrm>
            <a:off x="2277148" y="3218822"/>
            <a:ext cx="612750" cy="723891"/>
          </a:xfrm>
          <a:prstGeom prst="rect">
            <a:avLst/>
          </a:prstGeom>
          <a:noFill/>
          <a:ln>
            <a:noFill/>
          </a:ln>
        </p:spPr>
      </p:pic>
      <p:pic>
        <p:nvPicPr>
          <p:cNvPr id="290" name="Google Shape;290;p42"/>
          <p:cNvPicPr preferRelativeResize="0"/>
          <p:nvPr/>
        </p:nvPicPr>
        <p:blipFill>
          <a:blip r:embed="rId16">
            <a:alphaModFix/>
          </a:blip>
          <a:stretch>
            <a:fillRect/>
          </a:stretch>
        </p:blipFill>
        <p:spPr>
          <a:xfrm>
            <a:off x="2974287" y="3218823"/>
            <a:ext cx="612750" cy="728703"/>
          </a:xfrm>
          <a:prstGeom prst="rect">
            <a:avLst/>
          </a:prstGeom>
          <a:noFill/>
          <a:ln>
            <a:noFill/>
          </a:ln>
        </p:spPr>
      </p:pic>
      <p:pic>
        <p:nvPicPr>
          <p:cNvPr id="291" name="Google Shape;291;p42"/>
          <p:cNvPicPr preferRelativeResize="0"/>
          <p:nvPr/>
        </p:nvPicPr>
        <p:blipFill>
          <a:blip r:embed="rId17">
            <a:alphaModFix/>
          </a:blip>
          <a:stretch>
            <a:fillRect/>
          </a:stretch>
        </p:blipFill>
        <p:spPr>
          <a:xfrm>
            <a:off x="2297479" y="3985539"/>
            <a:ext cx="578358" cy="713732"/>
          </a:xfrm>
          <a:prstGeom prst="rect">
            <a:avLst/>
          </a:prstGeom>
          <a:noFill/>
          <a:ln>
            <a:noFill/>
          </a:ln>
        </p:spPr>
      </p:pic>
      <p:pic>
        <p:nvPicPr>
          <p:cNvPr id="292" name="Google Shape;292;p42"/>
          <p:cNvPicPr preferRelativeResize="0"/>
          <p:nvPr/>
        </p:nvPicPr>
        <p:blipFill>
          <a:blip r:embed="rId18">
            <a:alphaModFix/>
          </a:blip>
          <a:stretch>
            <a:fillRect/>
          </a:stretch>
        </p:blipFill>
        <p:spPr>
          <a:xfrm>
            <a:off x="2983256" y="3991710"/>
            <a:ext cx="578358" cy="713716"/>
          </a:xfrm>
          <a:prstGeom prst="rect">
            <a:avLst/>
          </a:prstGeom>
          <a:noFill/>
          <a:ln>
            <a:noFill/>
          </a:ln>
        </p:spPr>
      </p:pic>
      <p:pic>
        <p:nvPicPr>
          <p:cNvPr id="293" name="Google Shape;293;p42"/>
          <p:cNvPicPr preferRelativeResize="0"/>
          <p:nvPr/>
        </p:nvPicPr>
        <p:blipFill>
          <a:blip r:embed="rId19">
            <a:alphaModFix/>
          </a:blip>
          <a:stretch>
            <a:fillRect/>
          </a:stretch>
        </p:blipFill>
        <p:spPr>
          <a:xfrm>
            <a:off x="3654196" y="3981824"/>
            <a:ext cx="578357" cy="728702"/>
          </a:xfrm>
          <a:prstGeom prst="rect">
            <a:avLst/>
          </a:prstGeom>
          <a:noFill/>
          <a:ln>
            <a:noFill/>
          </a:ln>
        </p:spPr>
      </p:pic>
      <p:pic>
        <p:nvPicPr>
          <p:cNvPr id="294" name="Google Shape;294;p42"/>
          <p:cNvPicPr preferRelativeResize="0"/>
          <p:nvPr/>
        </p:nvPicPr>
        <p:blipFill>
          <a:blip r:embed="rId20">
            <a:alphaModFix/>
          </a:blip>
          <a:stretch>
            <a:fillRect/>
          </a:stretch>
        </p:blipFill>
        <p:spPr>
          <a:xfrm>
            <a:off x="2328623" y="1741902"/>
            <a:ext cx="521915" cy="628580"/>
          </a:xfrm>
          <a:prstGeom prst="rect">
            <a:avLst/>
          </a:prstGeom>
          <a:noFill/>
          <a:ln>
            <a:noFill/>
          </a:ln>
        </p:spPr>
      </p:pic>
      <p:pic>
        <p:nvPicPr>
          <p:cNvPr id="295" name="Google Shape;295;p42"/>
          <p:cNvPicPr preferRelativeResize="0"/>
          <p:nvPr/>
        </p:nvPicPr>
        <p:blipFill>
          <a:blip r:embed="rId21">
            <a:alphaModFix/>
          </a:blip>
          <a:stretch>
            <a:fillRect/>
          </a:stretch>
        </p:blipFill>
        <p:spPr>
          <a:xfrm>
            <a:off x="3663379" y="2521465"/>
            <a:ext cx="578357" cy="645916"/>
          </a:xfrm>
          <a:prstGeom prst="rect">
            <a:avLst/>
          </a:prstGeom>
          <a:noFill/>
          <a:ln>
            <a:noFill/>
          </a:ln>
        </p:spPr>
      </p:pic>
      <p:pic>
        <p:nvPicPr>
          <p:cNvPr id="296" name="Google Shape;296;p42"/>
          <p:cNvPicPr preferRelativeResize="0"/>
          <p:nvPr/>
        </p:nvPicPr>
        <p:blipFill rotWithShape="1">
          <a:blip r:embed="rId22">
            <a:alphaModFix/>
          </a:blip>
          <a:srcRect b="0" l="12409" r="12469" t="0"/>
          <a:stretch/>
        </p:blipFill>
        <p:spPr>
          <a:xfrm>
            <a:off x="3700878" y="1724568"/>
            <a:ext cx="465260" cy="645914"/>
          </a:xfrm>
          <a:prstGeom prst="rect">
            <a:avLst/>
          </a:prstGeom>
          <a:noFill/>
          <a:ln>
            <a:noFill/>
          </a:ln>
        </p:spPr>
      </p:pic>
      <p:pic>
        <p:nvPicPr>
          <p:cNvPr id="297" name="Google Shape;297;p42"/>
          <p:cNvPicPr preferRelativeResize="0"/>
          <p:nvPr/>
        </p:nvPicPr>
        <p:blipFill>
          <a:blip r:embed="rId23">
            <a:alphaModFix/>
          </a:blip>
          <a:stretch>
            <a:fillRect/>
          </a:stretch>
        </p:blipFill>
        <p:spPr>
          <a:xfrm>
            <a:off x="2999799" y="1696756"/>
            <a:ext cx="514877" cy="718878"/>
          </a:xfrm>
          <a:prstGeom prst="rect">
            <a:avLst/>
          </a:prstGeom>
          <a:noFill/>
          <a:ln>
            <a:noFill/>
          </a:ln>
        </p:spPr>
      </p:pic>
      <p:sp>
        <p:nvSpPr>
          <p:cNvPr id="298" name="Google Shape;298;p42"/>
          <p:cNvSpPr txBox="1"/>
          <p:nvPr>
            <p:ph type="title"/>
          </p:nvPr>
        </p:nvSpPr>
        <p:spPr>
          <a:xfrm>
            <a:off x="369000" y="365700"/>
            <a:ext cx="49551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Spreading thought leadership</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69"/>
          <p:cNvSpPr/>
          <p:nvPr/>
        </p:nvSpPr>
        <p:spPr>
          <a:xfrm>
            <a:off x="3907900" y="2083200"/>
            <a:ext cx="1176600" cy="1034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300">
                <a:solidFill>
                  <a:schemeClr val="dk1"/>
                </a:solidFill>
                <a:latin typeface="Bitter"/>
                <a:ea typeface="Bitter"/>
                <a:cs typeface="Bitter"/>
                <a:sym typeface="Bitter"/>
              </a:rPr>
              <a:t>2022 in a Snapshot</a:t>
            </a:r>
            <a:endParaRPr b="1" sz="1300">
              <a:solidFill>
                <a:schemeClr val="dk1"/>
              </a:solidFill>
              <a:latin typeface="Bitter"/>
              <a:ea typeface="Bitter"/>
              <a:cs typeface="Bitter"/>
              <a:sym typeface="Bitter"/>
            </a:endParaRPr>
          </a:p>
        </p:txBody>
      </p:sp>
      <p:sp>
        <p:nvSpPr>
          <p:cNvPr id="868" name="Google Shape;868;p69"/>
          <p:cNvSpPr/>
          <p:nvPr/>
        </p:nvSpPr>
        <p:spPr>
          <a:xfrm>
            <a:off x="3661250" y="1719300"/>
            <a:ext cx="1713600" cy="1704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Bitter"/>
              <a:ea typeface="Bitter"/>
              <a:cs typeface="Bitter"/>
              <a:sym typeface="Bitter"/>
            </a:endParaRPr>
          </a:p>
        </p:txBody>
      </p:sp>
      <p:sp>
        <p:nvSpPr>
          <p:cNvPr id="869" name="Google Shape;869;p69"/>
          <p:cNvSpPr/>
          <p:nvPr/>
        </p:nvSpPr>
        <p:spPr>
          <a:xfrm>
            <a:off x="3753823" y="1798950"/>
            <a:ext cx="1526400" cy="152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900">
              <a:solidFill>
                <a:schemeClr val="lt1"/>
              </a:solidFill>
              <a:latin typeface="Bitter"/>
              <a:ea typeface="Bitter"/>
              <a:cs typeface="Bitter"/>
              <a:sym typeface="Bitter"/>
            </a:endParaRPr>
          </a:p>
        </p:txBody>
      </p:sp>
      <p:sp>
        <p:nvSpPr>
          <p:cNvPr id="870" name="Google Shape;870;p69"/>
          <p:cNvSpPr txBox="1"/>
          <p:nvPr/>
        </p:nvSpPr>
        <p:spPr>
          <a:xfrm>
            <a:off x="3781850" y="2115450"/>
            <a:ext cx="14724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Bitter"/>
                <a:ea typeface="Bitter"/>
                <a:cs typeface="Bitter"/>
                <a:sym typeface="Bitter"/>
              </a:rPr>
              <a:t>What do we need from you?</a:t>
            </a:r>
            <a:endParaRPr>
              <a:latin typeface="Bitter"/>
              <a:ea typeface="Bitter"/>
              <a:cs typeface="Bitter"/>
              <a:sym typeface="Bitter"/>
            </a:endParaRPr>
          </a:p>
        </p:txBody>
      </p:sp>
      <p:sp>
        <p:nvSpPr>
          <p:cNvPr id="871" name="Google Shape;871;p69"/>
          <p:cNvSpPr/>
          <p:nvPr/>
        </p:nvSpPr>
        <p:spPr>
          <a:xfrm>
            <a:off x="901775" y="1088700"/>
            <a:ext cx="2298900" cy="29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Model Feedback</a:t>
            </a:r>
            <a:endParaRPr>
              <a:solidFill>
                <a:schemeClr val="lt1"/>
              </a:solidFill>
              <a:latin typeface="Inter"/>
              <a:ea typeface="Inter"/>
              <a:cs typeface="Inter"/>
              <a:sym typeface="Inter"/>
            </a:endParaRPr>
          </a:p>
        </p:txBody>
      </p:sp>
      <p:sp>
        <p:nvSpPr>
          <p:cNvPr id="872" name="Google Shape;872;p69"/>
          <p:cNvSpPr/>
          <p:nvPr/>
        </p:nvSpPr>
        <p:spPr>
          <a:xfrm>
            <a:off x="901775" y="2485950"/>
            <a:ext cx="2298900" cy="367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Sensible defaults</a:t>
            </a:r>
            <a:endParaRPr>
              <a:solidFill>
                <a:schemeClr val="lt1"/>
              </a:solidFill>
              <a:latin typeface="Inter"/>
              <a:ea typeface="Inter"/>
              <a:cs typeface="Inter"/>
              <a:sym typeface="Inter"/>
            </a:endParaRPr>
          </a:p>
        </p:txBody>
      </p:sp>
      <p:sp>
        <p:nvSpPr>
          <p:cNvPr id="873" name="Google Shape;873;p69"/>
          <p:cNvSpPr/>
          <p:nvPr/>
        </p:nvSpPr>
        <p:spPr>
          <a:xfrm>
            <a:off x="5913300" y="3718100"/>
            <a:ext cx="2160600" cy="336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Anomalies</a:t>
            </a:r>
            <a:endParaRPr>
              <a:solidFill>
                <a:schemeClr val="lt1"/>
              </a:solidFill>
              <a:latin typeface="Inter"/>
              <a:ea typeface="Inter"/>
              <a:cs typeface="Inter"/>
              <a:sym typeface="Inter"/>
            </a:endParaRPr>
          </a:p>
        </p:txBody>
      </p:sp>
      <p:sp>
        <p:nvSpPr>
          <p:cNvPr id="874" name="Google Shape;874;p69"/>
          <p:cNvSpPr/>
          <p:nvPr/>
        </p:nvSpPr>
        <p:spPr>
          <a:xfrm>
            <a:off x="5798450" y="937900"/>
            <a:ext cx="2298900" cy="315900"/>
          </a:xfrm>
          <a:prstGeom prst="roundRect">
            <a:avLst>
              <a:gd fmla="val 16667" name="adj"/>
            </a:avLst>
          </a:prstGeom>
          <a:solidFill>
            <a:srgbClr val="47A1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Additional PVMs</a:t>
            </a:r>
            <a:endParaRPr>
              <a:solidFill>
                <a:schemeClr val="lt1"/>
              </a:solidFill>
              <a:latin typeface="Inter"/>
              <a:ea typeface="Inter"/>
              <a:cs typeface="Inter"/>
              <a:sym typeface="Inter"/>
            </a:endParaRPr>
          </a:p>
        </p:txBody>
      </p:sp>
      <p:sp>
        <p:nvSpPr>
          <p:cNvPr id="875" name="Google Shape;875;p69"/>
          <p:cNvSpPr/>
          <p:nvPr/>
        </p:nvSpPr>
        <p:spPr>
          <a:xfrm>
            <a:off x="5750350" y="2302050"/>
            <a:ext cx="2347200" cy="367800"/>
          </a:xfrm>
          <a:prstGeom prst="roundRect">
            <a:avLst>
              <a:gd fmla="val 16667" name="adj"/>
            </a:avLst>
          </a:prstGeom>
          <a:solidFill>
            <a:srgbClr val="47A1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 Codified Models?</a:t>
            </a:r>
            <a:endParaRPr>
              <a:solidFill>
                <a:schemeClr val="lt1"/>
              </a:solidFill>
              <a:latin typeface="Inter"/>
              <a:ea typeface="Inter"/>
              <a:cs typeface="Inter"/>
              <a:sym typeface="Inter"/>
            </a:endParaRPr>
          </a:p>
        </p:txBody>
      </p:sp>
      <p:sp>
        <p:nvSpPr>
          <p:cNvPr id="876" name="Google Shape;876;p69"/>
          <p:cNvSpPr/>
          <p:nvPr/>
        </p:nvSpPr>
        <p:spPr>
          <a:xfrm>
            <a:off x="902050" y="3791625"/>
            <a:ext cx="2208900" cy="367800"/>
          </a:xfrm>
          <a:prstGeom prst="roundRect">
            <a:avLst>
              <a:gd fmla="val 16667" name="adj"/>
            </a:avLst>
          </a:prstGeom>
          <a:solidFill>
            <a:srgbClr val="47A1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Changing Targets</a:t>
            </a:r>
            <a:endParaRPr>
              <a:solidFill>
                <a:schemeClr val="lt1"/>
              </a:solidFill>
              <a:latin typeface="Inter"/>
              <a:ea typeface="Inter"/>
              <a:cs typeface="Inter"/>
              <a:sym typeface="Inter"/>
            </a:endParaRPr>
          </a:p>
        </p:txBody>
      </p:sp>
      <p:cxnSp>
        <p:nvCxnSpPr>
          <p:cNvPr id="877" name="Google Shape;877;p69"/>
          <p:cNvCxnSpPr>
            <a:stCxn id="871" idx="3"/>
            <a:endCxn id="868" idx="0"/>
          </p:cNvCxnSpPr>
          <p:nvPr/>
        </p:nvCxnSpPr>
        <p:spPr>
          <a:xfrm>
            <a:off x="3200675" y="1236150"/>
            <a:ext cx="1317300" cy="483300"/>
          </a:xfrm>
          <a:prstGeom prst="curvedConnector2">
            <a:avLst/>
          </a:prstGeom>
          <a:noFill/>
          <a:ln cap="flat" cmpd="sng" w="9525">
            <a:solidFill>
              <a:srgbClr val="6B9E78"/>
            </a:solidFill>
            <a:prstDash val="dash"/>
            <a:round/>
            <a:headEnd len="med" w="med" type="stealth"/>
            <a:tailEnd len="med" w="med" type="none"/>
          </a:ln>
        </p:spPr>
      </p:cxnSp>
      <p:cxnSp>
        <p:nvCxnSpPr>
          <p:cNvPr id="878" name="Google Shape;878;p69"/>
          <p:cNvCxnSpPr>
            <a:stCxn id="872" idx="3"/>
            <a:endCxn id="868" idx="2"/>
          </p:cNvCxnSpPr>
          <p:nvPr/>
        </p:nvCxnSpPr>
        <p:spPr>
          <a:xfrm flipH="1" rot="10800000">
            <a:off x="3200675" y="2571750"/>
            <a:ext cx="460500" cy="98100"/>
          </a:xfrm>
          <a:prstGeom prst="curvedConnector3">
            <a:avLst>
              <a:gd fmla="val 50008" name="adj1"/>
            </a:avLst>
          </a:prstGeom>
          <a:noFill/>
          <a:ln cap="flat" cmpd="sng" w="9525">
            <a:solidFill>
              <a:srgbClr val="6B9E78"/>
            </a:solidFill>
            <a:prstDash val="dash"/>
            <a:round/>
            <a:headEnd len="med" w="med" type="stealth"/>
            <a:tailEnd len="med" w="med" type="none"/>
          </a:ln>
        </p:spPr>
      </p:cxnSp>
      <p:cxnSp>
        <p:nvCxnSpPr>
          <p:cNvPr id="879" name="Google Shape;879;p69"/>
          <p:cNvCxnSpPr>
            <a:endCxn id="868" idx="4"/>
          </p:cNvCxnSpPr>
          <p:nvPr/>
        </p:nvCxnSpPr>
        <p:spPr>
          <a:xfrm flipH="1" rot="10800000">
            <a:off x="3111050" y="3424200"/>
            <a:ext cx="1407000" cy="581700"/>
          </a:xfrm>
          <a:prstGeom prst="curvedConnector2">
            <a:avLst/>
          </a:prstGeom>
          <a:noFill/>
          <a:ln cap="flat" cmpd="sng" w="9525">
            <a:solidFill>
              <a:srgbClr val="6B9E78"/>
            </a:solidFill>
            <a:prstDash val="dash"/>
            <a:round/>
            <a:headEnd len="med" w="med" type="stealth"/>
            <a:tailEnd len="med" w="med" type="none"/>
          </a:ln>
        </p:spPr>
      </p:cxnSp>
      <p:cxnSp>
        <p:nvCxnSpPr>
          <p:cNvPr id="880" name="Google Shape;880;p69"/>
          <p:cNvCxnSpPr>
            <a:stCxn id="874" idx="1"/>
            <a:endCxn id="868" idx="0"/>
          </p:cNvCxnSpPr>
          <p:nvPr/>
        </p:nvCxnSpPr>
        <p:spPr>
          <a:xfrm flipH="1">
            <a:off x="4518050" y="1095850"/>
            <a:ext cx="1280400" cy="623400"/>
          </a:xfrm>
          <a:prstGeom prst="curvedConnector2">
            <a:avLst/>
          </a:prstGeom>
          <a:noFill/>
          <a:ln cap="flat" cmpd="sng" w="9525">
            <a:solidFill>
              <a:srgbClr val="6B9E78"/>
            </a:solidFill>
            <a:prstDash val="dash"/>
            <a:round/>
            <a:headEnd len="med" w="med" type="stealth"/>
            <a:tailEnd len="med" w="med" type="none"/>
          </a:ln>
        </p:spPr>
      </p:cxnSp>
      <p:cxnSp>
        <p:nvCxnSpPr>
          <p:cNvPr id="881" name="Google Shape;881;p69"/>
          <p:cNvCxnSpPr>
            <a:stCxn id="882" idx="1"/>
            <a:endCxn id="868" idx="4"/>
          </p:cNvCxnSpPr>
          <p:nvPr/>
        </p:nvCxnSpPr>
        <p:spPr>
          <a:xfrm rot="10800000">
            <a:off x="4518000" y="3424250"/>
            <a:ext cx="1395300" cy="451800"/>
          </a:xfrm>
          <a:prstGeom prst="curvedConnector2">
            <a:avLst/>
          </a:prstGeom>
          <a:noFill/>
          <a:ln cap="flat" cmpd="sng" w="9525">
            <a:solidFill>
              <a:srgbClr val="6B9E78"/>
            </a:solidFill>
            <a:prstDash val="dash"/>
            <a:round/>
            <a:headEnd len="med" w="med" type="stealth"/>
            <a:tailEnd len="med" w="med" type="none"/>
          </a:ln>
        </p:spPr>
      </p:cxnSp>
      <p:cxnSp>
        <p:nvCxnSpPr>
          <p:cNvPr id="883" name="Google Shape;883;p69"/>
          <p:cNvCxnSpPr>
            <a:stCxn id="875" idx="1"/>
            <a:endCxn id="868" idx="6"/>
          </p:cNvCxnSpPr>
          <p:nvPr/>
        </p:nvCxnSpPr>
        <p:spPr>
          <a:xfrm flipH="1">
            <a:off x="5374750" y="2485950"/>
            <a:ext cx="375600" cy="85800"/>
          </a:xfrm>
          <a:prstGeom prst="curvedConnector3">
            <a:avLst>
              <a:gd fmla="val 49987" name="adj1"/>
            </a:avLst>
          </a:prstGeom>
          <a:noFill/>
          <a:ln cap="flat" cmpd="sng" w="9525">
            <a:solidFill>
              <a:srgbClr val="6B9E78"/>
            </a:solidFill>
            <a:prstDash val="dash"/>
            <a:round/>
            <a:headEnd len="med" w="med" type="stealth"/>
            <a:tailEnd len="med" w="med" type="none"/>
          </a:ln>
        </p:spPr>
      </p:cxnSp>
      <p:pic>
        <p:nvPicPr>
          <p:cNvPr id="884" name="Google Shape;884;p69"/>
          <p:cNvPicPr preferRelativeResize="0"/>
          <p:nvPr/>
        </p:nvPicPr>
        <p:blipFill>
          <a:blip r:embed="rId3">
            <a:alphaModFix/>
          </a:blip>
          <a:stretch>
            <a:fillRect/>
          </a:stretch>
        </p:blipFill>
        <p:spPr>
          <a:xfrm>
            <a:off x="1014950" y="1121850"/>
            <a:ext cx="228600" cy="228600"/>
          </a:xfrm>
          <a:prstGeom prst="rect">
            <a:avLst/>
          </a:prstGeom>
          <a:noFill/>
          <a:ln>
            <a:noFill/>
          </a:ln>
        </p:spPr>
      </p:pic>
      <p:pic>
        <p:nvPicPr>
          <p:cNvPr id="885" name="Google Shape;885;p69"/>
          <p:cNvPicPr preferRelativeResize="0"/>
          <p:nvPr/>
        </p:nvPicPr>
        <p:blipFill>
          <a:blip r:embed="rId4">
            <a:alphaModFix/>
          </a:blip>
          <a:stretch>
            <a:fillRect/>
          </a:stretch>
        </p:blipFill>
        <p:spPr>
          <a:xfrm>
            <a:off x="1014950" y="2555550"/>
            <a:ext cx="228600" cy="228600"/>
          </a:xfrm>
          <a:prstGeom prst="rect">
            <a:avLst/>
          </a:prstGeom>
          <a:noFill/>
          <a:ln>
            <a:noFill/>
          </a:ln>
        </p:spPr>
      </p:pic>
      <p:pic>
        <p:nvPicPr>
          <p:cNvPr id="882" name="Google Shape;882;p69"/>
          <p:cNvPicPr preferRelativeResize="0"/>
          <p:nvPr/>
        </p:nvPicPr>
        <p:blipFill>
          <a:blip r:embed="rId5">
            <a:alphaModFix/>
          </a:blip>
          <a:stretch>
            <a:fillRect/>
          </a:stretch>
        </p:blipFill>
        <p:spPr>
          <a:xfrm>
            <a:off x="5913300" y="3761750"/>
            <a:ext cx="228600" cy="228600"/>
          </a:xfrm>
          <a:prstGeom prst="rect">
            <a:avLst/>
          </a:prstGeom>
          <a:noFill/>
          <a:ln>
            <a:noFill/>
          </a:ln>
        </p:spPr>
      </p:pic>
      <p:pic>
        <p:nvPicPr>
          <p:cNvPr id="886" name="Google Shape;886;p69"/>
          <p:cNvPicPr preferRelativeResize="0"/>
          <p:nvPr/>
        </p:nvPicPr>
        <p:blipFill>
          <a:blip r:embed="rId6">
            <a:alphaModFix/>
          </a:blip>
          <a:stretch>
            <a:fillRect/>
          </a:stretch>
        </p:blipFill>
        <p:spPr>
          <a:xfrm>
            <a:off x="5913300" y="981550"/>
            <a:ext cx="228600" cy="228600"/>
          </a:xfrm>
          <a:prstGeom prst="rect">
            <a:avLst/>
          </a:prstGeom>
          <a:noFill/>
          <a:ln>
            <a:noFill/>
          </a:ln>
        </p:spPr>
      </p:pic>
      <p:pic>
        <p:nvPicPr>
          <p:cNvPr id="887" name="Google Shape;887;p69"/>
          <p:cNvPicPr preferRelativeResize="0"/>
          <p:nvPr/>
        </p:nvPicPr>
        <p:blipFill>
          <a:blip r:embed="rId7">
            <a:alphaModFix/>
          </a:blip>
          <a:stretch>
            <a:fillRect/>
          </a:stretch>
        </p:blipFill>
        <p:spPr>
          <a:xfrm>
            <a:off x="5913300" y="2371650"/>
            <a:ext cx="228600" cy="228600"/>
          </a:xfrm>
          <a:prstGeom prst="rect">
            <a:avLst/>
          </a:prstGeom>
          <a:noFill/>
          <a:ln>
            <a:noFill/>
          </a:ln>
        </p:spPr>
      </p:pic>
      <p:pic>
        <p:nvPicPr>
          <p:cNvPr id="888" name="Google Shape;888;p69"/>
          <p:cNvPicPr preferRelativeResize="0"/>
          <p:nvPr/>
        </p:nvPicPr>
        <p:blipFill>
          <a:blip r:embed="rId8">
            <a:alphaModFix/>
          </a:blip>
          <a:stretch>
            <a:fillRect/>
          </a:stretch>
        </p:blipFill>
        <p:spPr>
          <a:xfrm>
            <a:off x="1014950" y="3861225"/>
            <a:ext cx="228600" cy="228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0"/>
          <p:cNvSpPr txBox="1"/>
          <p:nvPr>
            <p:ph type="title"/>
          </p:nvPr>
        </p:nvSpPr>
        <p:spPr>
          <a:xfrm>
            <a:off x="250138" y="495250"/>
            <a:ext cx="4815300" cy="96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rPr>
              <a:t>Questions/More Information?</a:t>
            </a:r>
            <a:endParaRPr sz="2400">
              <a:solidFill>
                <a:schemeClr val="accent1"/>
              </a:solidFill>
            </a:endParaRPr>
          </a:p>
          <a:p>
            <a:pPr indent="0" lvl="0" marL="0" rtl="0" algn="l">
              <a:spcBef>
                <a:spcPts val="0"/>
              </a:spcBef>
              <a:spcAft>
                <a:spcPts val="0"/>
              </a:spcAft>
              <a:buNone/>
            </a:pPr>
            <a:r>
              <a:rPr lang="en"/>
              <a:t>                      </a:t>
            </a:r>
            <a:endParaRPr/>
          </a:p>
        </p:txBody>
      </p:sp>
      <p:pic>
        <p:nvPicPr>
          <p:cNvPr id="894" name="Google Shape;894;p70"/>
          <p:cNvPicPr preferRelativeResize="0"/>
          <p:nvPr/>
        </p:nvPicPr>
        <p:blipFill>
          <a:blip r:embed="rId3">
            <a:alphaModFix/>
          </a:blip>
          <a:stretch>
            <a:fillRect/>
          </a:stretch>
        </p:blipFill>
        <p:spPr>
          <a:xfrm>
            <a:off x="804738" y="1490825"/>
            <a:ext cx="520150" cy="520150"/>
          </a:xfrm>
          <a:prstGeom prst="rect">
            <a:avLst/>
          </a:prstGeom>
          <a:noFill/>
          <a:ln>
            <a:noFill/>
          </a:ln>
        </p:spPr>
      </p:pic>
      <p:pic>
        <p:nvPicPr>
          <p:cNvPr id="895" name="Google Shape;895;p70"/>
          <p:cNvPicPr preferRelativeResize="0"/>
          <p:nvPr/>
        </p:nvPicPr>
        <p:blipFill>
          <a:blip r:embed="rId4">
            <a:alphaModFix/>
          </a:blip>
          <a:stretch>
            <a:fillRect/>
          </a:stretch>
        </p:blipFill>
        <p:spPr>
          <a:xfrm>
            <a:off x="859937" y="2146641"/>
            <a:ext cx="464950" cy="464950"/>
          </a:xfrm>
          <a:prstGeom prst="rect">
            <a:avLst/>
          </a:prstGeom>
          <a:noFill/>
          <a:ln>
            <a:noFill/>
          </a:ln>
        </p:spPr>
      </p:pic>
      <p:pic>
        <p:nvPicPr>
          <p:cNvPr id="896" name="Google Shape;896;p70"/>
          <p:cNvPicPr preferRelativeResize="0"/>
          <p:nvPr/>
        </p:nvPicPr>
        <p:blipFill>
          <a:blip r:embed="rId5">
            <a:alphaModFix/>
          </a:blip>
          <a:stretch>
            <a:fillRect/>
          </a:stretch>
        </p:blipFill>
        <p:spPr>
          <a:xfrm>
            <a:off x="859940" y="2747274"/>
            <a:ext cx="410800" cy="410800"/>
          </a:xfrm>
          <a:prstGeom prst="rect">
            <a:avLst/>
          </a:prstGeom>
          <a:noFill/>
          <a:ln>
            <a:noFill/>
          </a:ln>
        </p:spPr>
      </p:pic>
      <p:graphicFrame>
        <p:nvGraphicFramePr>
          <p:cNvPr id="897" name="Google Shape;897;p70"/>
          <p:cNvGraphicFramePr/>
          <p:nvPr/>
        </p:nvGraphicFramePr>
        <p:xfrm>
          <a:off x="325138" y="1348313"/>
          <a:ext cx="3000000" cy="3000000"/>
        </p:xfrm>
        <a:graphic>
          <a:graphicData uri="http://schemas.openxmlformats.org/drawingml/2006/table">
            <a:tbl>
              <a:tblPr>
                <a:noFill/>
                <a:tableStyleId>{75958287-2140-4B30-A756-09D626861407}</a:tableStyleId>
              </a:tblPr>
              <a:tblGrid>
                <a:gridCol w="1288750"/>
                <a:gridCol w="7279975"/>
              </a:tblGrid>
              <a:tr h="662650">
                <a:tc>
                  <a:txBody>
                    <a:bodyPr/>
                    <a:lstStyle/>
                    <a:p>
                      <a:pPr indent="0" lvl="0" marL="0" rtl="0" algn="l">
                        <a:spcBef>
                          <a:spcPts val="0"/>
                        </a:spcBef>
                        <a:spcAft>
                          <a:spcPts val="0"/>
                        </a:spcAft>
                        <a:buNone/>
                      </a:pPr>
                      <a:r>
                        <a:t/>
                      </a:r>
                      <a:endParaRPr sz="1200">
                        <a:latin typeface="Inter"/>
                        <a:ea typeface="Inter"/>
                        <a:cs typeface="Inter"/>
                        <a:sym typeface="Inte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u="sng">
                          <a:solidFill>
                            <a:schemeClr val="hlink"/>
                          </a:solidFill>
                          <a:latin typeface="Inter"/>
                          <a:ea typeface="Inter"/>
                          <a:cs typeface="Inter"/>
                          <a:sym typeface="Inter"/>
                          <a:hlinkClick r:id="rId6"/>
                        </a:rPr>
                        <a:t>ajayc@thoughtworks.com</a:t>
                      </a:r>
                      <a:r>
                        <a:rPr lang="en" sz="1800">
                          <a:latin typeface="Inter"/>
                          <a:ea typeface="Inter"/>
                          <a:cs typeface="Inter"/>
                          <a:sym typeface="Inter"/>
                        </a:rPr>
                        <a:t>, </a:t>
                      </a:r>
                      <a:r>
                        <a:rPr lang="en" sz="1800" u="sng">
                          <a:solidFill>
                            <a:schemeClr val="hlink"/>
                          </a:solidFill>
                          <a:latin typeface="Inter"/>
                          <a:ea typeface="Inter"/>
                          <a:cs typeface="Inter"/>
                          <a:sym typeface="Inter"/>
                          <a:hlinkClick r:id="rId7"/>
                        </a:rPr>
                        <a:t>sridhar.kotagiri@thoughtworks.com</a:t>
                      </a:r>
                      <a:r>
                        <a:rPr lang="en" sz="1800">
                          <a:latin typeface="Inter"/>
                          <a:ea typeface="Inter"/>
                          <a:cs typeface="Inter"/>
                          <a:sym typeface="Inter"/>
                        </a:rPr>
                        <a:t> </a:t>
                      </a:r>
                      <a:endParaRPr sz="1800">
                        <a:latin typeface="Inter"/>
                        <a:ea typeface="Inter"/>
                        <a:cs typeface="Inter"/>
                        <a:sym typeface="Inte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662650">
                <a:tc>
                  <a:txBody>
                    <a:bodyPr/>
                    <a:lstStyle/>
                    <a:p>
                      <a:pPr indent="0" lvl="0" marL="0" rtl="0" algn="l">
                        <a:spcBef>
                          <a:spcPts val="0"/>
                        </a:spcBef>
                        <a:spcAft>
                          <a:spcPts val="0"/>
                        </a:spcAft>
                        <a:buNone/>
                      </a:pPr>
                      <a:r>
                        <a:t/>
                      </a:r>
                      <a:endParaRPr sz="1200">
                        <a:latin typeface="Inter"/>
                        <a:ea typeface="Inter"/>
                        <a:cs typeface="Inter"/>
                        <a:sym typeface="Inte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latin typeface="Inter"/>
                          <a:ea typeface="Inter"/>
                          <a:cs typeface="Inter"/>
                          <a:sym typeface="Inter"/>
                        </a:rPr>
                        <a:t>@ajchantw</a:t>
                      </a:r>
                      <a:r>
                        <a:rPr lang="en" sz="1800">
                          <a:latin typeface="Inter"/>
                          <a:ea typeface="Inter"/>
                          <a:cs typeface="Inter"/>
                          <a:sym typeface="Inter"/>
                        </a:rPr>
                        <a:t>, @yeskttr</a:t>
                      </a:r>
                      <a:endParaRPr sz="1800">
                        <a:latin typeface="Inter"/>
                        <a:ea typeface="Inter"/>
                        <a:cs typeface="Inter"/>
                        <a:sym typeface="Inte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662650">
                <a:tc>
                  <a:txBody>
                    <a:bodyPr/>
                    <a:lstStyle/>
                    <a:p>
                      <a:pPr indent="0" lvl="0" marL="0" rtl="0" algn="l">
                        <a:spcBef>
                          <a:spcPts val="0"/>
                        </a:spcBef>
                        <a:spcAft>
                          <a:spcPts val="0"/>
                        </a:spcAft>
                        <a:buNone/>
                      </a:pPr>
                      <a:r>
                        <a:t/>
                      </a:r>
                      <a:endParaRPr sz="1200">
                        <a:latin typeface="Inter"/>
                        <a:ea typeface="Inter"/>
                        <a:cs typeface="Inter"/>
                        <a:sym typeface="Inte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u="sng">
                          <a:solidFill>
                            <a:schemeClr val="hlink"/>
                          </a:solidFill>
                          <a:latin typeface="Inter"/>
                          <a:ea typeface="Inter"/>
                          <a:cs typeface="Inter"/>
                          <a:sym typeface="Inter"/>
                          <a:hlinkClick r:id="rId8"/>
                        </a:rPr>
                        <a:t>chankramath</a:t>
                      </a:r>
                      <a:r>
                        <a:rPr lang="en" sz="1800">
                          <a:latin typeface="Inter"/>
                          <a:ea typeface="Inter"/>
                          <a:cs typeface="Inter"/>
                          <a:sym typeface="Inter"/>
                        </a:rPr>
                        <a:t> , </a:t>
                      </a:r>
                      <a:r>
                        <a:rPr lang="en" sz="1800" u="sng">
                          <a:solidFill>
                            <a:schemeClr val="hlink"/>
                          </a:solidFill>
                          <a:latin typeface="Inter"/>
                          <a:ea typeface="Inter"/>
                          <a:cs typeface="Inter"/>
                          <a:sym typeface="Inter"/>
                          <a:hlinkClick r:id="rId9"/>
                        </a:rPr>
                        <a:t>yeskotagiri</a:t>
                      </a:r>
                      <a:endParaRPr sz="1800">
                        <a:highlight>
                          <a:srgbClr val="D9EAD3"/>
                        </a:highlight>
                        <a:latin typeface="Inter"/>
                        <a:ea typeface="Inter"/>
                        <a:cs typeface="Inter"/>
                        <a:sym typeface="Inte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662650">
                <a:tc>
                  <a:txBody>
                    <a:bodyPr/>
                    <a:lstStyle/>
                    <a:p>
                      <a:pPr indent="0" lvl="0" marL="0" rtl="0" algn="l">
                        <a:spcBef>
                          <a:spcPts val="0"/>
                        </a:spcBef>
                        <a:spcAft>
                          <a:spcPts val="0"/>
                        </a:spcAft>
                        <a:buNone/>
                      </a:pPr>
                      <a:r>
                        <a:t/>
                      </a:r>
                      <a:endParaRPr sz="1200">
                        <a:latin typeface="Inter"/>
                        <a:ea typeface="Inter"/>
                        <a:cs typeface="Inter"/>
                        <a:sym typeface="Inte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Inter"/>
                          <a:ea typeface="Inter"/>
                          <a:cs typeface="Inter"/>
                          <a:sym typeface="Inter"/>
                        </a:rPr>
                        <a:t>@Ajay Chankramath, @Sridhar Kotagiri</a:t>
                      </a:r>
                      <a:endParaRPr sz="1800">
                        <a:latin typeface="Inter"/>
                        <a:ea typeface="Inter"/>
                        <a:cs typeface="Inter"/>
                        <a:sym typeface="Inte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pic>
        <p:nvPicPr>
          <p:cNvPr id="898" name="Google Shape;898;p70"/>
          <p:cNvPicPr preferRelativeResize="0"/>
          <p:nvPr/>
        </p:nvPicPr>
        <p:blipFill>
          <a:blip r:embed="rId10">
            <a:alphaModFix/>
          </a:blip>
          <a:stretch>
            <a:fillRect/>
          </a:stretch>
        </p:blipFill>
        <p:spPr>
          <a:xfrm>
            <a:off x="804741" y="3336275"/>
            <a:ext cx="549475" cy="549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rPr>
              <a:t>What made us think of Platform Value?</a:t>
            </a:r>
            <a:endParaRPr/>
          </a:p>
        </p:txBody>
      </p:sp>
      <p:grpSp>
        <p:nvGrpSpPr>
          <p:cNvPr id="304" name="Google Shape;304;p43"/>
          <p:cNvGrpSpPr/>
          <p:nvPr/>
        </p:nvGrpSpPr>
        <p:grpSpPr>
          <a:xfrm>
            <a:off x="3794875" y="942205"/>
            <a:ext cx="1179205" cy="441965"/>
            <a:chOff x="3070350" y="3737639"/>
            <a:chExt cx="734982" cy="300024"/>
          </a:xfrm>
        </p:grpSpPr>
        <p:sp>
          <p:nvSpPr>
            <p:cNvPr id="305" name="Google Shape;305;p43"/>
            <p:cNvSpPr/>
            <p:nvPr/>
          </p:nvSpPr>
          <p:spPr>
            <a:xfrm>
              <a:off x="3070350" y="3737639"/>
              <a:ext cx="228582" cy="300024"/>
            </a:xfrm>
            <a:custGeom>
              <a:rect b="b" l="l" r="r" t="t"/>
              <a:pathLst>
                <a:path extrusionOk="0" h="21600" w="21600">
                  <a:moveTo>
                    <a:pt x="0" y="21600"/>
                  </a:moveTo>
                  <a:cubicBezTo>
                    <a:pt x="0" y="17055"/>
                    <a:pt x="4835" y="13371"/>
                    <a:pt x="10800" y="13371"/>
                  </a:cubicBezTo>
                  <a:cubicBezTo>
                    <a:pt x="16765" y="13371"/>
                    <a:pt x="21600" y="17055"/>
                    <a:pt x="21600" y="21600"/>
                  </a:cubicBezTo>
                  <a:lnTo>
                    <a:pt x="0" y="21600"/>
                  </a:lnTo>
                  <a:close/>
                  <a:moveTo>
                    <a:pt x="10800" y="12343"/>
                  </a:moveTo>
                  <a:cubicBezTo>
                    <a:pt x="6325" y="12343"/>
                    <a:pt x="2700" y="9581"/>
                    <a:pt x="2700" y="6171"/>
                  </a:cubicBezTo>
                  <a:cubicBezTo>
                    <a:pt x="2700" y="2762"/>
                    <a:pt x="6325" y="0"/>
                    <a:pt x="10800" y="0"/>
                  </a:cubicBezTo>
                  <a:cubicBezTo>
                    <a:pt x="15275" y="0"/>
                    <a:pt x="18900" y="2762"/>
                    <a:pt x="18900" y="6171"/>
                  </a:cubicBezTo>
                  <a:cubicBezTo>
                    <a:pt x="18900" y="9581"/>
                    <a:pt x="15275" y="12343"/>
                    <a:pt x="10800" y="12343"/>
                  </a:cubicBezTo>
                  <a:close/>
                </a:path>
              </a:pathLst>
            </a:custGeom>
            <a:solidFill>
              <a:srgbClr val="CC850A"/>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3"/>
            <p:cNvSpPr/>
            <p:nvPr/>
          </p:nvSpPr>
          <p:spPr>
            <a:xfrm>
              <a:off x="3323550" y="3737639"/>
              <a:ext cx="228582" cy="300024"/>
            </a:xfrm>
            <a:custGeom>
              <a:rect b="b" l="l" r="r" t="t"/>
              <a:pathLst>
                <a:path extrusionOk="0" h="21600" w="21600">
                  <a:moveTo>
                    <a:pt x="0" y="21600"/>
                  </a:moveTo>
                  <a:cubicBezTo>
                    <a:pt x="0" y="17055"/>
                    <a:pt x="4835" y="13371"/>
                    <a:pt x="10800" y="13371"/>
                  </a:cubicBezTo>
                  <a:cubicBezTo>
                    <a:pt x="16765" y="13371"/>
                    <a:pt x="21600" y="17055"/>
                    <a:pt x="21600" y="21600"/>
                  </a:cubicBezTo>
                  <a:lnTo>
                    <a:pt x="0" y="21600"/>
                  </a:lnTo>
                  <a:close/>
                  <a:moveTo>
                    <a:pt x="10800" y="12343"/>
                  </a:moveTo>
                  <a:cubicBezTo>
                    <a:pt x="6325" y="12343"/>
                    <a:pt x="2700" y="9581"/>
                    <a:pt x="2700" y="6171"/>
                  </a:cubicBezTo>
                  <a:cubicBezTo>
                    <a:pt x="2700" y="2762"/>
                    <a:pt x="6325" y="0"/>
                    <a:pt x="10800" y="0"/>
                  </a:cubicBezTo>
                  <a:cubicBezTo>
                    <a:pt x="15275" y="0"/>
                    <a:pt x="18900" y="2762"/>
                    <a:pt x="18900" y="6171"/>
                  </a:cubicBezTo>
                  <a:cubicBezTo>
                    <a:pt x="18900" y="9581"/>
                    <a:pt x="15275" y="12343"/>
                    <a:pt x="10800" y="12343"/>
                  </a:cubicBezTo>
                  <a:close/>
                </a:path>
              </a:pathLst>
            </a:custGeom>
            <a:solidFill>
              <a:srgbClr val="CC850A"/>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3"/>
            <p:cNvSpPr/>
            <p:nvPr/>
          </p:nvSpPr>
          <p:spPr>
            <a:xfrm>
              <a:off x="3576750" y="3737639"/>
              <a:ext cx="228582" cy="300024"/>
            </a:xfrm>
            <a:custGeom>
              <a:rect b="b" l="l" r="r" t="t"/>
              <a:pathLst>
                <a:path extrusionOk="0" h="21600" w="21600">
                  <a:moveTo>
                    <a:pt x="0" y="21600"/>
                  </a:moveTo>
                  <a:cubicBezTo>
                    <a:pt x="0" y="17055"/>
                    <a:pt x="4835" y="13371"/>
                    <a:pt x="10800" y="13371"/>
                  </a:cubicBezTo>
                  <a:cubicBezTo>
                    <a:pt x="16765" y="13371"/>
                    <a:pt x="21600" y="17055"/>
                    <a:pt x="21600" y="21600"/>
                  </a:cubicBezTo>
                  <a:lnTo>
                    <a:pt x="0" y="21600"/>
                  </a:lnTo>
                  <a:close/>
                  <a:moveTo>
                    <a:pt x="10800" y="12343"/>
                  </a:moveTo>
                  <a:cubicBezTo>
                    <a:pt x="6325" y="12343"/>
                    <a:pt x="2700" y="9581"/>
                    <a:pt x="2700" y="6171"/>
                  </a:cubicBezTo>
                  <a:cubicBezTo>
                    <a:pt x="2700" y="2762"/>
                    <a:pt x="6325" y="0"/>
                    <a:pt x="10800" y="0"/>
                  </a:cubicBezTo>
                  <a:cubicBezTo>
                    <a:pt x="15275" y="0"/>
                    <a:pt x="18900" y="2762"/>
                    <a:pt x="18900" y="6171"/>
                  </a:cubicBezTo>
                  <a:cubicBezTo>
                    <a:pt x="18900" y="9581"/>
                    <a:pt x="15275" y="12343"/>
                    <a:pt x="10800" y="12343"/>
                  </a:cubicBezTo>
                  <a:close/>
                </a:path>
              </a:pathLst>
            </a:custGeom>
            <a:solidFill>
              <a:srgbClr val="CC850A"/>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 name="Google Shape;308;p43"/>
          <p:cNvGrpSpPr/>
          <p:nvPr/>
        </p:nvGrpSpPr>
        <p:grpSpPr>
          <a:xfrm>
            <a:off x="5875296" y="915419"/>
            <a:ext cx="1179205" cy="469208"/>
            <a:chOff x="3070350" y="3737639"/>
            <a:chExt cx="734982" cy="300024"/>
          </a:xfrm>
        </p:grpSpPr>
        <p:sp>
          <p:nvSpPr>
            <p:cNvPr id="309" name="Google Shape;309;p43"/>
            <p:cNvSpPr/>
            <p:nvPr/>
          </p:nvSpPr>
          <p:spPr>
            <a:xfrm>
              <a:off x="3070350" y="3737639"/>
              <a:ext cx="228582" cy="300024"/>
            </a:xfrm>
            <a:custGeom>
              <a:rect b="b" l="l" r="r" t="t"/>
              <a:pathLst>
                <a:path extrusionOk="0" h="21600" w="21600">
                  <a:moveTo>
                    <a:pt x="0" y="21600"/>
                  </a:moveTo>
                  <a:cubicBezTo>
                    <a:pt x="0" y="17055"/>
                    <a:pt x="4835" y="13371"/>
                    <a:pt x="10800" y="13371"/>
                  </a:cubicBezTo>
                  <a:cubicBezTo>
                    <a:pt x="16765" y="13371"/>
                    <a:pt x="21600" y="17055"/>
                    <a:pt x="21600" y="21600"/>
                  </a:cubicBezTo>
                  <a:lnTo>
                    <a:pt x="0" y="21600"/>
                  </a:lnTo>
                  <a:close/>
                  <a:moveTo>
                    <a:pt x="10800" y="12343"/>
                  </a:moveTo>
                  <a:cubicBezTo>
                    <a:pt x="6325" y="12343"/>
                    <a:pt x="2700" y="9581"/>
                    <a:pt x="2700" y="6171"/>
                  </a:cubicBezTo>
                  <a:cubicBezTo>
                    <a:pt x="2700" y="2762"/>
                    <a:pt x="6325" y="0"/>
                    <a:pt x="10800" y="0"/>
                  </a:cubicBezTo>
                  <a:cubicBezTo>
                    <a:pt x="15275" y="0"/>
                    <a:pt x="18900" y="2762"/>
                    <a:pt x="18900" y="6171"/>
                  </a:cubicBezTo>
                  <a:cubicBezTo>
                    <a:pt x="18900" y="9581"/>
                    <a:pt x="15275" y="12343"/>
                    <a:pt x="10800" y="12343"/>
                  </a:cubicBezTo>
                  <a:close/>
                </a:path>
              </a:pathLst>
            </a:custGeom>
            <a:solidFill>
              <a:srgbClr val="CC850A"/>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3"/>
            <p:cNvSpPr/>
            <p:nvPr/>
          </p:nvSpPr>
          <p:spPr>
            <a:xfrm>
              <a:off x="3323550" y="3737639"/>
              <a:ext cx="228582" cy="300024"/>
            </a:xfrm>
            <a:custGeom>
              <a:rect b="b" l="l" r="r" t="t"/>
              <a:pathLst>
                <a:path extrusionOk="0" h="21600" w="21600">
                  <a:moveTo>
                    <a:pt x="0" y="21600"/>
                  </a:moveTo>
                  <a:cubicBezTo>
                    <a:pt x="0" y="17055"/>
                    <a:pt x="4835" y="13371"/>
                    <a:pt x="10800" y="13371"/>
                  </a:cubicBezTo>
                  <a:cubicBezTo>
                    <a:pt x="16765" y="13371"/>
                    <a:pt x="21600" y="17055"/>
                    <a:pt x="21600" y="21600"/>
                  </a:cubicBezTo>
                  <a:lnTo>
                    <a:pt x="0" y="21600"/>
                  </a:lnTo>
                  <a:close/>
                  <a:moveTo>
                    <a:pt x="10800" y="12343"/>
                  </a:moveTo>
                  <a:cubicBezTo>
                    <a:pt x="6325" y="12343"/>
                    <a:pt x="2700" y="9581"/>
                    <a:pt x="2700" y="6171"/>
                  </a:cubicBezTo>
                  <a:cubicBezTo>
                    <a:pt x="2700" y="2762"/>
                    <a:pt x="6325" y="0"/>
                    <a:pt x="10800" y="0"/>
                  </a:cubicBezTo>
                  <a:cubicBezTo>
                    <a:pt x="15275" y="0"/>
                    <a:pt x="18900" y="2762"/>
                    <a:pt x="18900" y="6171"/>
                  </a:cubicBezTo>
                  <a:cubicBezTo>
                    <a:pt x="18900" y="9581"/>
                    <a:pt x="15275" y="12343"/>
                    <a:pt x="10800" y="12343"/>
                  </a:cubicBezTo>
                  <a:close/>
                </a:path>
              </a:pathLst>
            </a:custGeom>
            <a:solidFill>
              <a:srgbClr val="CC850A"/>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3"/>
            <p:cNvSpPr/>
            <p:nvPr/>
          </p:nvSpPr>
          <p:spPr>
            <a:xfrm>
              <a:off x="3576750" y="3737639"/>
              <a:ext cx="228582" cy="300024"/>
            </a:xfrm>
            <a:custGeom>
              <a:rect b="b" l="l" r="r" t="t"/>
              <a:pathLst>
                <a:path extrusionOk="0" h="21600" w="21600">
                  <a:moveTo>
                    <a:pt x="0" y="21600"/>
                  </a:moveTo>
                  <a:cubicBezTo>
                    <a:pt x="0" y="17055"/>
                    <a:pt x="4835" y="13371"/>
                    <a:pt x="10800" y="13371"/>
                  </a:cubicBezTo>
                  <a:cubicBezTo>
                    <a:pt x="16765" y="13371"/>
                    <a:pt x="21600" y="17055"/>
                    <a:pt x="21600" y="21600"/>
                  </a:cubicBezTo>
                  <a:lnTo>
                    <a:pt x="0" y="21600"/>
                  </a:lnTo>
                  <a:close/>
                  <a:moveTo>
                    <a:pt x="10800" y="12343"/>
                  </a:moveTo>
                  <a:cubicBezTo>
                    <a:pt x="6325" y="12343"/>
                    <a:pt x="2700" y="9581"/>
                    <a:pt x="2700" y="6171"/>
                  </a:cubicBezTo>
                  <a:cubicBezTo>
                    <a:pt x="2700" y="2762"/>
                    <a:pt x="6325" y="0"/>
                    <a:pt x="10800" y="0"/>
                  </a:cubicBezTo>
                  <a:cubicBezTo>
                    <a:pt x="15275" y="0"/>
                    <a:pt x="18900" y="2762"/>
                    <a:pt x="18900" y="6171"/>
                  </a:cubicBezTo>
                  <a:cubicBezTo>
                    <a:pt x="18900" y="9581"/>
                    <a:pt x="15275" y="12343"/>
                    <a:pt x="10800" y="12343"/>
                  </a:cubicBezTo>
                  <a:close/>
                </a:path>
              </a:pathLst>
            </a:custGeom>
            <a:solidFill>
              <a:srgbClr val="CC850A"/>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12" name="Google Shape;312;p43"/>
          <p:cNvCxnSpPr/>
          <p:nvPr/>
        </p:nvCxnSpPr>
        <p:spPr>
          <a:xfrm>
            <a:off x="5093624" y="1376700"/>
            <a:ext cx="662100" cy="0"/>
          </a:xfrm>
          <a:prstGeom prst="straightConnector1">
            <a:avLst/>
          </a:prstGeom>
          <a:noFill/>
          <a:ln cap="flat" cmpd="sng" w="19050">
            <a:solidFill>
              <a:schemeClr val="dk2"/>
            </a:solidFill>
            <a:prstDash val="dot"/>
            <a:round/>
            <a:headEnd len="med" w="med" type="none"/>
            <a:tailEnd len="med" w="med" type="none"/>
          </a:ln>
        </p:spPr>
      </p:cxnSp>
      <p:sp>
        <p:nvSpPr>
          <p:cNvPr id="313" name="Google Shape;313;p43"/>
          <p:cNvSpPr/>
          <p:nvPr/>
        </p:nvSpPr>
        <p:spPr>
          <a:xfrm rot="5400000">
            <a:off x="3687175" y="2381227"/>
            <a:ext cx="601200" cy="445200"/>
          </a:xfrm>
          <a:prstGeom prst="triangle">
            <a:avLst>
              <a:gd fmla="val 50000" name="adj"/>
            </a:avLst>
          </a:prstGeom>
          <a:solidFill>
            <a:srgbClr val="003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Light"/>
              <a:ea typeface="Open Sans Light"/>
              <a:cs typeface="Open Sans Light"/>
              <a:sym typeface="Open Sans Light"/>
            </a:endParaRPr>
          </a:p>
        </p:txBody>
      </p:sp>
      <p:sp>
        <p:nvSpPr>
          <p:cNvPr id="314" name="Google Shape;314;p43"/>
          <p:cNvSpPr/>
          <p:nvPr/>
        </p:nvSpPr>
        <p:spPr>
          <a:xfrm rot="5400000">
            <a:off x="4158650" y="2381227"/>
            <a:ext cx="601200" cy="445200"/>
          </a:xfrm>
          <a:prstGeom prst="triangle">
            <a:avLst>
              <a:gd fmla="val 50000" name="adj"/>
            </a:avLst>
          </a:prstGeom>
          <a:solidFill>
            <a:srgbClr val="003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Light"/>
              <a:ea typeface="Open Sans Light"/>
              <a:cs typeface="Open Sans Light"/>
              <a:sym typeface="Open Sans Light"/>
            </a:endParaRPr>
          </a:p>
        </p:txBody>
      </p:sp>
      <p:cxnSp>
        <p:nvCxnSpPr>
          <p:cNvPr id="315" name="Google Shape;315;p43"/>
          <p:cNvCxnSpPr/>
          <p:nvPr/>
        </p:nvCxnSpPr>
        <p:spPr>
          <a:xfrm>
            <a:off x="5312944" y="2609359"/>
            <a:ext cx="621600" cy="0"/>
          </a:xfrm>
          <a:prstGeom prst="straightConnector1">
            <a:avLst/>
          </a:prstGeom>
          <a:noFill/>
          <a:ln cap="flat" cmpd="sng" w="19050">
            <a:solidFill>
              <a:schemeClr val="dk2"/>
            </a:solidFill>
            <a:prstDash val="dot"/>
            <a:round/>
            <a:headEnd len="med" w="med" type="none"/>
            <a:tailEnd len="med" w="med" type="none"/>
          </a:ln>
        </p:spPr>
      </p:cxnSp>
      <p:grpSp>
        <p:nvGrpSpPr>
          <p:cNvPr id="316" name="Google Shape;316;p43"/>
          <p:cNvGrpSpPr/>
          <p:nvPr/>
        </p:nvGrpSpPr>
        <p:grpSpPr>
          <a:xfrm>
            <a:off x="4806826" y="3500599"/>
            <a:ext cx="1235680" cy="1205367"/>
            <a:chOff x="6206081" y="1348433"/>
            <a:chExt cx="992514" cy="1154123"/>
          </a:xfrm>
        </p:grpSpPr>
        <p:grpSp>
          <p:nvGrpSpPr>
            <p:cNvPr id="317" name="Google Shape;317;p43"/>
            <p:cNvGrpSpPr/>
            <p:nvPr/>
          </p:nvGrpSpPr>
          <p:grpSpPr>
            <a:xfrm>
              <a:off x="6206081" y="1348433"/>
              <a:ext cx="992514" cy="1154123"/>
              <a:chOff x="4037965" y="576085"/>
              <a:chExt cx="1290320" cy="1500420"/>
            </a:xfrm>
          </p:grpSpPr>
          <p:sp>
            <p:nvSpPr>
              <p:cNvPr id="318" name="Google Shape;318;p43"/>
              <p:cNvSpPr/>
              <p:nvPr/>
            </p:nvSpPr>
            <p:spPr>
              <a:xfrm>
                <a:off x="4037965" y="576085"/>
                <a:ext cx="1290320" cy="147320"/>
              </a:xfrm>
              <a:custGeom>
                <a:rect b="b" l="l" r="r" t="t"/>
                <a:pathLst>
                  <a:path extrusionOk="0" h="147320" w="1290320">
                    <a:moveTo>
                      <a:pt x="1289735" y="0"/>
                    </a:moveTo>
                    <a:lnTo>
                      <a:pt x="0" y="0"/>
                    </a:lnTo>
                    <a:lnTo>
                      <a:pt x="0" y="146786"/>
                    </a:lnTo>
                    <a:lnTo>
                      <a:pt x="1289735" y="146786"/>
                    </a:lnTo>
                    <a:lnTo>
                      <a:pt x="1289735" y="0"/>
                    </a:lnTo>
                    <a:close/>
                  </a:path>
                </a:pathLst>
              </a:custGeom>
              <a:solidFill>
                <a:srgbClr val="003D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9" name="Google Shape;319;p43"/>
              <p:cNvSpPr/>
              <p:nvPr/>
            </p:nvSpPr>
            <p:spPr>
              <a:xfrm>
                <a:off x="4037965" y="1929186"/>
                <a:ext cx="1290320" cy="147319"/>
              </a:xfrm>
              <a:custGeom>
                <a:rect b="b" l="l" r="r" t="t"/>
                <a:pathLst>
                  <a:path extrusionOk="0" h="147319" w="1290320">
                    <a:moveTo>
                      <a:pt x="1289735" y="0"/>
                    </a:moveTo>
                    <a:lnTo>
                      <a:pt x="0" y="0"/>
                    </a:lnTo>
                    <a:lnTo>
                      <a:pt x="0" y="146799"/>
                    </a:lnTo>
                    <a:lnTo>
                      <a:pt x="1289735" y="146799"/>
                    </a:lnTo>
                    <a:lnTo>
                      <a:pt x="1289735" y="0"/>
                    </a:lnTo>
                    <a:close/>
                  </a:path>
                </a:pathLst>
              </a:custGeom>
              <a:solidFill>
                <a:srgbClr val="003D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320" name="Google Shape;320;p43"/>
              <p:cNvGrpSpPr/>
              <p:nvPr/>
            </p:nvGrpSpPr>
            <p:grpSpPr>
              <a:xfrm>
                <a:off x="4037965" y="762924"/>
                <a:ext cx="1290320" cy="1128944"/>
                <a:chOff x="4037965" y="763841"/>
                <a:chExt cx="1290320" cy="1130300"/>
              </a:xfrm>
            </p:grpSpPr>
            <p:sp>
              <p:nvSpPr>
                <p:cNvPr id="321" name="Google Shape;321;p43"/>
                <p:cNvSpPr/>
                <p:nvPr/>
              </p:nvSpPr>
              <p:spPr>
                <a:xfrm>
                  <a:off x="4037965" y="763841"/>
                  <a:ext cx="1290320" cy="1130300"/>
                </a:xfrm>
                <a:custGeom>
                  <a:rect b="b" l="l" r="r" t="t"/>
                  <a:pathLst>
                    <a:path extrusionOk="0" h="1130300" w="1290320">
                      <a:moveTo>
                        <a:pt x="1289735" y="897496"/>
                      </a:moveTo>
                      <a:lnTo>
                        <a:pt x="0" y="897496"/>
                      </a:lnTo>
                      <a:lnTo>
                        <a:pt x="0" y="1130096"/>
                      </a:lnTo>
                      <a:lnTo>
                        <a:pt x="1289735" y="1130096"/>
                      </a:lnTo>
                      <a:lnTo>
                        <a:pt x="1289735" y="897496"/>
                      </a:lnTo>
                      <a:close/>
                    </a:path>
                    <a:path extrusionOk="0" h="1130300" w="1290320">
                      <a:moveTo>
                        <a:pt x="1289735" y="0"/>
                      </a:moveTo>
                      <a:lnTo>
                        <a:pt x="0" y="0"/>
                      </a:lnTo>
                      <a:lnTo>
                        <a:pt x="0" y="854621"/>
                      </a:lnTo>
                      <a:lnTo>
                        <a:pt x="1289735" y="854621"/>
                      </a:lnTo>
                      <a:lnTo>
                        <a:pt x="1289735" y="0"/>
                      </a:lnTo>
                      <a:close/>
                    </a:path>
                  </a:pathLst>
                </a:custGeom>
                <a:solidFill>
                  <a:srgbClr val="003D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2" name="Google Shape;322;p43"/>
                <p:cNvSpPr/>
                <p:nvPr/>
              </p:nvSpPr>
              <p:spPr>
                <a:xfrm>
                  <a:off x="4099319" y="834631"/>
                  <a:ext cx="1167129" cy="1005839"/>
                </a:xfrm>
                <a:custGeom>
                  <a:rect b="b" l="l" r="r" t="t"/>
                  <a:pathLst>
                    <a:path extrusionOk="0" h="1005839" w="1167129">
                      <a:moveTo>
                        <a:pt x="148094" y="880452"/>
                      </a:moveTo>
                      <a:lnTo>
                        <a:pt x="0" y="880452"/>
                      </a:lnTo>
                      <a:lnTo>
                        <a:pt x="0" y="1005547"/>
                      </a:lnTo>
                      <a:lnTo>
                        <a:pt x="148094" y="1005547"/>
                      </a:lnTo>
                      <a:lnTo>
                        <a:pt x="148094" y="880452"/>
                      </a:lnTo>
                      <a:close/>
                    </a:path>
                    <a:path extrusionOk="0" h="1005839" w="1167129">
                      <a:moveTo>
                        <a:pt x="351878" y="880452"/>
                      </a:moveTo>
                      <a:lnTo>
                        <a:pt x="203784" y="880452"/>
                      </a:lnTo>
                      <a:lnTo>
                        <a:pt x="203784" y="1005547"/>
                      </a:lnTo>
                      <a:lnTo>
                        <a:pt x="351878" y="1005547"/>
                      </a:lnTo>
                      <a:lnTo>
                        <a:pt x="351878" y="880452"/>
                      </a:lnTo>
                      <a:close/>
                    </a:path>
                    <a:path extrusionOk="0" h="1005839" w="1167129">
                      <a:moveTo>
                        <a:pt x="555663" y="880452"/>
                      </a:moveTo>
                      <a:lnTo>
                        <a:pt x="407568" y="880452"/>
                      </a:lnTo>
                      <a:lnTo>
                        <a:pt x="407568" y="1005547"/>
                      </a:lnTo>
                      <a:lnTo>
                        <a:pt x="555663" y="1005547"/>
                      </a:lnTo>
                      <a:lnTo>
                        <a:pt x="555663" y="880452"/>
                      </a:lnTo>
                      <a:close/>
                    </a:path>
                    <a:path extrusionOk="0" h="1005839" w="1167129">
                      <a:moveTo>
                        <a:pt x="561987" y="0"/>
                      </a:moveTo>
                      <a:lnTo>
                        <a:pt x="1536" y="0"/>
                      </a:lnTo>
                      <a:lnTo>
                        <a:pt x="1536" y="356514"/>
                      </a:lnTo>
                      <a:lnTo>
                        <a:pt x="561987" y="356514"/>
                      </a:lnTo>
                      <a:lnTo>
                        <a:pt x="561987" y="0"/>
                      </a:lnTo>
                      <a:close/>
                    </a:path>
                    <a:path extrusionOk="0" h="1005839" w="1167129">
                      <a:moveTo>
                        <a:pt x="759447" y="880452"/>
                      </a:moveTo>
                      <a:lnTo>
                        <a:pt x="611352" y="880452"/>
                      </a:lnTo>
                      <a:lnTo>
                        <a:pt x="611352" y="1005547"/>
                      </a:lnTo>
                      <a:lnTo>
                        <a:pt x="759447" y="1005547"/>
                      </a:lnTo>
                      <a:lnTo>
                        <a:pt x="759447" y="880452"/>
                      </a:lnTo>
                      <a:close/>
                    </a:path>
                    <a:path extrusionOk="0" h="1005839" w="1167129">
                      <a:moveTo>
                        <a:pt x="963231" y="880452"/>
                      </a:moveTo>
                      <a:lnTo>
                        <a:pt x="815136" y="880452"/>
                      </a:lnTo>
                      <a:lnTo>
                        <a:pt x="815136" y="1005547"/>
                      </a:lnTo>
                      <a:lnTo>
                        <a:pt x="963231" y="1005547"/>
                      </a:lnTo>
                      <a:lnTo>
                        <a:pt x="963231" y="880452"/>
                      </a:lnTo>
                      <a:close/>
                    </a:path>
                    <a:path extrusionOk="0" h="1005839" w="1167129">
                      <a:moveTo>
                        <a:pt x="1165479" y="416610"/>
                      </a:moveTo>
                      <a:lnTo>
                        <a:pt x="1549" y="416610"/>
                      </a:lnTo>
                      <a:lnTo>
                        <a:pt x="1549" y="716089"/>
                      </a:lnTo>
                      <a:lnTo>
                        <a:pt x="1165479" y="716089"/>
                      </a:lnTo>
                      <a:lnTo>
                        <a:pt x="1165479" y="416610"/>
                      </a:lnTo>
                      <a:close/>
                    </a:path>
                    <a:path extrusionOk="0" h="1005839" w="1167129">
                      <a:moveTo>
                        <a:pt x="1165479" y="0"/>
                      </a:moveTo>
                      <a:lnTo>
                        <a:pt x="605028" y="0"/>
                      </a:lnTo>
                      <a:lnTo>
                        <a:pt x="605028" y="356514"/>
                      </a:lnTo>
                      <a:lnTo>
                        <a:pt x="1165479" y="356514"/>
                      </a:lnTo>
                      <a:lnTo>
                        <a:pt x="1165479" y="0"/>
                      </a:lnTo>
                      <a:close/>
                    </a:path>
                    <a:path extrusionOk="0" h="1005839" w="1167129">
                      <a:moveTo>
                        <a:pt x="1167015" y="880452"/>
                      </a:moveTo>
                      <a:lnTo>
                        <a:pt x="1018921" y="880452"/>
                      </a:lnTo>
                      <a:lnTo>
                        <a:pt x="1018921" y="1005547"/>
                      </a:lnTo>
                      <a:lnTo>
                        <a:pt x="1167015" y="1005547"/>
                      </a:lnTo>
                      <a:lnTo>
                        <a:pt x="1167015" y="880452"/>
                      </a:lnTo>
                      <a:close/>
                    </a:path>
                  </a:pathLst>
                </a:custGeom>
                <a:solidFill>
                  <a:srgbClr val="47A1A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sp>
          <p:nvSpPr>
            <p:cNvPr id="323" name="Google Shape;323;p43"/>
            <p:cNvSpPr/>
            <p:nvPr/>
          </p:nvSpPr>
          <p:spPr>
            <a:xfrm>
              <a:off x="6265891" y="1348466"/>
              <a:ext cx="289493" cy="1152612"/>
            </a:xfrm>
            <a:custGeom>
              <a:rect b="b" l="l" r="r" t="t"/>
              <a:pathLst>
                <a:path extrusionOk="0" h="1501775" w="377189">
                  <a:moveTo>
                    <a:pt x="365442" y="0"/>
                  </a:moveTo>
                  <a:lnTo>
                    <a:pt x="0" y="0"/>
                  </a:lnTo>
                  <a:lnTo>
                    <a:pt x="287108" y="1501533"/>
                  </a:lnTo>
                  <a:lnTo>
                    <a:pt x="377101" y="1501533"/>
                  </a:lnTo>
                  <a:lnTo>
                    <a:pt x="365442" y="0"/>
                  </a:lnTo>
                  <a:close/>
                </a:path>
              </a:pathLst>
            </a:custGeom>
            <a:solidFill>
              <a:srgbClr val="F2617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24" name="Google Shape;324;p43"/>
          <p:cNvSpPr txBox="1"/>
          <p:nvPr/>
        </p:nvSpPr>
        <p:spPr>
          <a:xfrm>
            <a:off x="812150" y="941650"/>
            <a:ext cx="1944600" cy="4926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Inter"/>
                <a:ea typeface="Inter"/>
                <a:cs typeface="Inter"/>
                <a:sym typeface="Inter"/>
              </a:rPr>
              <a:t>MULTIPLE ENGINEERING</a:t>
            </a:r>
            <a:br>
              <a:rPr b="1" lang="en" sz="1000">
                <a:latin typeface="Inter"/>
                <a:ea typeface="Inter"/>
                <a:cs typeface="Inter"/>
                <a:sym typeface="Inter"/>
              </a:rPr>
            </a:br>
            <a:r>
              <a:rPr b="1" lang="en" sz="1000">
                <a:latin typeface="Inter"/>
                <a:ea typeface="Inter"/>
                <a:cs typeface="Inter"/>
                <a:sym typeface="Inter"/>
              </a:rPr>
              <a:t>TEAMS</a:t>
            </a:r>
            <a:endParaRPr b="1" sz="1000">
              <a:latin typeface="Inter"/>
              <a:ea typeface="Inter"/>
              <a:cs typeface="Inter"/>
              <a:sym typeface="Inter"/>
            </a:endParaRPr>
          </a:p>
        </p:txBody>
      </p:sp>
      <p:sp>
        <p:nvSpPr>
          <p:cNvPr id="325" name="Google Shape;325;p43"/>
          <p:cNvSpPr txBox="1"/>
          <p:nvPr/>
        </p:nvSpPr>
        <p:spPr>
          <a:xfrm>
            <a:off x="783749" y="2453896"/>
            <a:ext cx="1885800" cy="4926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Inter"/>
                <a:ea typeface="Inter"/>
                <a:cs typeface="Inter"/>
                <a:sym typeface="Inter"/>
              </a:rPr>
              <a:t>REUSABLE INTERNAL CAPABILITIES</a:t>
            </a:r>
            <a:endParaRPr b="1" sz="1000">
              <a:latin typeface="Inter"/>
              <a:ea typeface="Inter"/>
              <a:cs typeface="Inter"/>
              <a:sym typeface="Inter"/>
            </a:endParaRPr>
          </a:p>
        </p:txBody>
      </p:sp>
      <p:sp>
        <p:nvSpPr>
          <p:cNvPr id="326" name="Google Shape;326;p43"/>
          <p:cNvSpPr txBox="1"/>
          <p:nvPr/>
        </p:nvSpPr>
        <p:spPr>
          <a:xfrm>
            <a:off x="783749" y="3966149"/>
            <a:ext cx="1885800" cy="646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Inter"/>
                <a:ea typeface="Inter"/>
                <a:cs typeface="Inter"/>
                <a:sym typeface="Inter"/>
              </a:rPr>
              <a:t>FEATURE CONGESTION WITH PRIORITIZATION &amp; ROI</a:t>
            </a:r>
            <a:endParaRPr b="1" sz="1000">
              <a:latin typeface="Inter"/>
              <a:ea typeface="Inter"/>
              <a:cs typeface="Inter"/>
              <a:sym typeface="Inter"/>
            </a:endParaRPr>
          </a:p>
        </p:txBody>
      </p:sp>
      <p:sp>
        <p:nvSpPr>
          <p:cNvPr id="327" name="Google Shape;327;p43"/>
          <p:cNvSpPr/>
          <p:nvPr/>
        </p:nvSpPr>
        <p:spPr>
          <a:xfrm rot="5400000">
            <a:off x="4630115" y="2386785"/>
            <a:ext cx="601200" cy="445200"/>
          </a:xfrm>
          <a:prstGeom prst="triangle">
            <a:avLst>
              <a:gd fmla="val 50000" name="adj"/>
            </a:avLst>
          </a:prstGeom>
          <a:solidFill>
            <a:srgbClr val="003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Light"/>
              <a:ea typeface="Open Sans Light"/>
              <a:cs typeface="Open Sans Light"/>
              <a:sym typeface="Open Sans Light"/>
            </a:endParaRPr>
          </a:p>
        </p:txBody>
      </p:sp>
      <p:sp>
        <p:nvSpPr>
          <p:cNvPr id="328" name="Google Shape;328;p43"/>
          <p:cNvSpPr/>
          <p:nvPr/>
        </p:nvSpPr>
        <p:spPr>
          <a:xfrm rot="5400000">
            <a:off x="5856560" y="2384006"/>
            <a:ext cx="601200" cy="445200"/>
          </a:xfrm>
          <a:prstGeom prst="triangle">
            <a:avLst>
              <a:gd fmla="val 50000" name="adj"/>
            </a:avLst>
          </a:prstGeom>
          <a:solidFill>
            <a:srgbClr val="003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Light"/>
              <a:ea typeface="Open Sans Light"/>
              <a:cs typeface="Open Sans Light"/>
              <a:sym typeface="Open Sans Light"/>
            </a:endParaRPr>
          </a:p>
        </p:txBody>
      </p:sp>
      <p:sp>
        <p:nvSpPr>
          <p:cNvPr id="329" name="Google Shape;329;p43"/>
          <p:cNvSpPr/>
          <p:nvPr/>
        </p:nvSpPr>
        <p:spPr>
          <a:xfrm rot="5400000">
            <a:off x="6328035" y="2384006"/>
            <a:ext cx="601200" cy="445200"/>
          </a:xfrm>
          <a:prstGeom prst="triangle">
            <a:avLst>
              <a:gd fmla="val 50000" name="adj"/>
            </a:avLst>
          </a:prstGeom>
          <a:solidFill>
            <a:srgbClr val="003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Light"/>
              <a:ea typeface="Open Sans Light"/>
              <a:cs typeface="Open Sans Light"/>
              <a:sym typeface="Open Sans Light"/>
            </a:endParaRPr>
          </a:p>
        </p:txBody>
      </p:sp>
      <p:sp>
        <p:nvSpPr>
          <p:cNvPr id="330" name="Google Shape;330;p43"/>
          <p:cNvSpPr/>
          <p:nvPr/>
        </p:nvSpPr>
        <p:spPr>
          <a:xfrm rot="5400000">
            <a:off x="6799500" y="2389565"/>
            <a:ext cx="601200" cy="445200"/>
          </a:xfrm>
          <a:prstGeom prst="triangle">
            <a:avLst>
              <a:gd fmla="val 50000" name="adj"/>
            </a:avLst>
          </a:prstGeom>
          <a:solidFill>
            <a:srgbClr val="003D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Light"/>
              <a:ea typeface="Open Sans Light"/>
              <a:cs typeface="Open Sans Light"/>
              <a:sym typeface="Open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457200" y="205988"/>
            <a:ext cx="82296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2800"/>
              <a:buNone/>
            </a:pPr>
            <a:r>
              <a:rPr lang="en" sz="2400">
                <a:solidFill>
                  <a:schemeClr val="accent1"/>
                </a:solidFill>
              </a:rPr>
              <a:t>IDP</a:t>
            </a:r>
            <a:r>
              <a:rPr lang="en" sz="2400">
                <a:solidFill>
                  <a:schemeClr val="accent1"/>
                </a:solidFill>
              </a:rPr>
              <a:t> is an “Enabler”</a:t>
            </a:r>
            <a:endParaRPr sz="2000"/>
          </a:p>
        </p:txBody>
      </p:sp>
      <p:sp>
        <p:nvSpPr>
          <p:cNvPr id="336" name="Google Shape;336;p44"/>
          <p:cNvSpPr/>
          <p:nvPr/>
        </p:nvSpPr>
        <p:spPr>
          <a:xfrm>
            <a:off x="1730450" y="3051624"/>
            <a:ext cx="6412500" cy="1008900"/>
          </a:xfrm>
          <a:prstGeom prst="roundRect">
            <a:avLst>
              <a:gd fmla="val 9579" name="adj"/>
            </a:avLst>
          </a:prstGeom>
          <a:solidFill>
            <a:schemeClr val="accent1"/>
          </a:solidFill>
          <a:ln cap="flat" cmpd="sng" w="28575">
            <a:solidFill>
              <a:srgbClr val="47A1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 sz="2500">
                <a:solidFill>
                  <a:schemeClr val="lt1"/>
                </a:solidFill>
                <a:latin typeface="Inter"/>
                <a:ea typeface="Inter"/>
                <a:cs typeface="Inter"/>
                <a:sym typeface="Inter"/>
              </a:rPr>
              <a:t>Internal Developer</a:t>
            </a:r>
            <a:r>
              <a:rPr b="1" i="0" lang="en" sz="2500" u="none" cap="none" strike="noStrike">
                <a:solidFill>
                  <a:schemeClr val="lt1"/>
                </a:solidFill>
                <a:latin typeface="Inter"/>
                <a:ea typeface="Inter"/>
                <a:cs typeface="Inter"/>
                <a:sym typeface="Inter"/>
              </a:rPr>
              <a:t> </a:t>
            </a:r>
            <a:r>
              <a:rPr b="1" lang="en" sz="2500">
                <a:solidFill>
                  <a:schemeClr val="lt1"/>
                </a:solidFill>
                <a:latin typeface="Inter"/>
                <a:ea typeface="Inter"/>
                <a:cs typeface="Inter"/>
                <a:sym typeface="Inter"/>
              </a:rPr>
              <a:t>P</a:t>
            </a:r>
            <a:r>
              <a:rPr b="1" i="0" lang="en" sz="2500" u="none" cap="none" strike="noStrike">
                <a:solidFill>
                  <a:schemeClr val="lt1"/>
                </a:solidFill>
                <a:latin typeface="Inter"/>
                <a:ea typeface="Inter"/>
                <a:cs typeface="Inter"/>
                <a:sym typeface="Inter"/>
              </a:rPr>
              <a:t>latform</a:t>
            </a:r>
            <a:endParaRPr b="1" i="0" sz="2500" u="none" cap="none" strike="noStrike">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500"/>
              <a:buFont typeface="Arial"/>
              <a:buNone/>
            </a:pPr>
            <a:r>
              <a:rPr b="1" lang="en" sz="1200">
                <a:solidFill>
                  <a:schemeClr val="lt1"/>
                </a:solidFill>
                <a:latin typeface="Inter"/>
                <a:ea typeface="Inter"/>
                <a:cs typeface="Inter"/>
                <a:sym typeface="Inter"/>
              </a:rPr>
              <a:t>(Includes the Infrastructure Platforms)</a:t>
            </a:r>
            <a:endParaRPr b="1" sz="1200">
              <a:solidFill>
                <a:schemeClr val="lt1"/>
              </a:solidFill>
              <a:latin typeface="Inter"/>
              <a:ea typeface="Inter"/>
              <a:cs typeface="Inter"/>
              <a:sym typeface="Inter"/>
            </a:endParaRPr>
          </a:p>
        </p:txBody>
      </p:sp>
      <p:sp>
        <p:nvSpPr>
          <p:cNvPr id="337" name="Google Shape;337;p44"/>
          <p:cNvSpPr/>
          <p:nvPr/>
        </p:nvSpPr>
        <p:spPr>
          <a:xfrm>
            <a:off x="1730440" y="2335382"/>
            <a:ext cx="3188100" cy="664500"/>
          </a:xfrm>
          <a:prstGeom prst="roundRect">
            <a:avLst>
              <a:gd fmla="val 9579" name="adj"/>
            </a:avLst>
          </a:prstGeom>
          <a:solidFill>
            <a:schemeClr val="accent2"/>
          </a:solid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Inter Light"/>
                <a:ea typeface="Inter Light"/>
                <a:cs typeface="Inter Light"/>
                <a:sym typeface="Inter Light"/>
              </a:rPr>
              <a:t>Business capabilities platform</a:t>
            </a:r>
            <a:endParaRPr b="0" i="0" sz="1500" u="none" cap="none" strike="noStrike">
              <a:solidFill>
                <a:schemeClr val="lt1"/>
              </a:solidFill>
              <a:latin typeface="Inter Light"/>
              <a:ea typeface="Inter Light"/>
              <a:cs typeface="Inter Light"/>
              <a:sym typeface="Inter Light"/>
            </a:endParaRPr>
          </a:p>
        </p:txBody>
      </p:sp>
      <p:sp>
        <p:nvSpPr>
          <p:cNvPr id="338" name="Google Shape;338;p44"/>
          <p:cNvSpPr/>
          <p:nvPr/>
        </p:nvSpPr>
        <p:spPr>
          <a:xfrm>
            <a:off x="4954678" y="2335377"/>
            <a:ext cx="3188100" cy="664500"/>
          </a:xfrm>
          <a:prstGeom prst="roundRect">
            <a:avLst>
              <a:gd fmla="val 9579" name="adj"/>
            </a:avLst>
          </a:prstGeom>
          <a:solidFill>
            <a:schemeClr val="accent2"/>
          </a:solid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Inter Light"/>
                <a:ea typeface="Inter Light"/>
                <a:cs typeface="Inter Light"/>
                <a:sym typeface="Inter Light"/>
              </a:rPr>
              <a:t>Business capabilities platform</a:t>
            </a:r>
            <a:endParaRPr b="0" i="0" sz="1500" u="none" cap="none" strike="noStrike">
              <a:solidFill>
                <a:schemeClr val="lt1"/>
              </a:solidFill>
              <a:latin typeface="Inter Light"/>
              <a:ea typeface="Inter Light"/>
              <a:cs typeface="Inter Light"/>
              <a:sym typeface="Inter Light"/>
            </a:endParaRPr>
          </a:p>
        </p:txBody>
      </p:sp>
      <p:sp>
        <p:nvSpPr>
          <p:cNvPr id="339" name="Google Shape;339;p44"/>
          <p:cNvSpPr/>
          <p:nvPr/>
        </p:nvSpPr>
        <p:spPr>
          <a:xfrm>
            <a:off x="674125" y="2335374"/>
            <a:ext cx="971400" cy="1725300"/>
          </a:xfrm>
          <a:prstGeom prst="roundRect">
            <a:avLst>
              <a:gd fmla="val 9579" name="adj"/>
            </a:avLst>
          </a:prstGeom>
          <a:solidFill>
            <a:schemeClr val="accent4"/>
          </a:solid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600" u="none" cap="none" strike="noStrike">
              <a:solidFill>
                <a:schemeClr val="lt1"/>
              </a:solidFill>
              <a:latin typeface="Inter Light"/>
              <a:ea typeface="Inter Light"/>
              <a:cs typeface="Inter Light"/>
              <a:sym typeface="Inter Light"/>
            </a:endParaRPr>
          </a:p>
          <a:p>
            <a:pPr indent="-9144" lvl="0" marL="9144"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Inter Light"/>
              <a:ea typeface="Inter Light"/>
              <a:cs typeface="Inter Light"/>
              <a:sym typeface="Inter Light"/>
            </a:endParaRPr>
          </a:p>
        </p:txBody>
      </p:sp>
      <p:sp>
        <p:nvSpPr>
          <p:cNvPr id="340" name="Google Shape;340;p44"/>
          <p:cNvSpPr txBox="1"/>
          <p:nvPr/>
        </p:nvSpPr>
        <p:spPr>
          <a:xfrm rot="-5400000">
            <a:off x="594624" y="2967164"/>
            <a:ext cx="1130400" cy="461700"/>
          </a:xfrm>
          <a:prstGeom prst="rect">
            <a:avLst/>
          </a:prstGeom>
          <a:noFill/>
          <a:ln cap="flat" cmpd="sng" w="9525">
            <a:solidFill>
              <a:srgbClr val="000000"/>
            </a:solidFill>
            <a:prstDash val="dot"/>
            <a:round/>
            <a:headEnd len="sm" w="sm" type="none"/>
            <a:tailEnd len="sm" w="sm" type="none"/>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Inter Light"/>
                <a:ea typeface="Inter Light"/>
                <a:cs typeface="Inter Light"/>
                <a:sym typeface="Inter Light"/>
              </a:rPr>
              <a:t>Data  Platform</a:t>
            </a:r>
            <a:endParaRPr b="0" i="0" sz="1900" u="none" cap="none" strike="noStrike">
              <a:solidFill>
                <a:srgbClr val="000000"/>
              </a:solidFill>
              <a:latin typeface="Inter"/>
              <a:ea typeface="Inter"/>
              <a:cs typeface="Inter"/>
              <a:sym typeface="Inter"/>
            </a:endParaRPr>
          </a:p>
        </p:txBody>
      </p:sp>
      <p:sp>
        <p:nvSpPr>
          <p:cNvPr id="341" name="Google Shape;341;p44"/>
          <p:cNvSpPr/>
          <p:nvPr/>
        </p:nvSpPr>
        <p:spPr>
          <a:xfrm>
            <a:off x="3205536" y="1492325"/>
            <a:ext cx="2408700" cy="762900"/>
          </a:xfrm>
          <a:prstGeom prst="roundRect">
            <a:avLst>
              <a:gd fmla="val 9579" name="adj"/>
            </a:avLst>
          </a:prstGeom>
          <a:solidFill>
            <a:schemeClr val="accent5"/>
          </a:solid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500"/>
              <a:buFont typeface="Arial"/>
              <a:buNone/>
            </a:pPr>
            <a:r>
              <a:rPr lang="en" sz="1500">
                <a:solidFill>
                  <a:schemeClr val="lt1"/>
                </a:solidFill>
                <a:latin typeface="Inter Light"/>
                <a:ea typeface="Inter Light"/>
                <a:cs typeface="Inter Light"/>
                <a:sym typeface="Inter Light"/>
              </a:rPr>
              <a:t>Experience</a:t>
            </a:r>
            <a:endParaRPr sz="1500">
              <a:solidFill>
                <a:schemeClr val="lt1"/>
              </a:solidFill>
              <a:latin typeface="Inter Light"/>
              <a:ea typeface="Inter Light"/>
              <a:cs typeface="Inter Light"/>
              <a:sym typeface="Inter Light"/>
            </a:endParaRPr>
          </a:p>
        </p:txBody>
      </p:sp>
      <p:sp>
        <p:nvSpPr>
          <p:cNvPr id="342" name="Google Shape;342;p44"/>
          <p:cNvSpPr/>
          <p:nvPr/>
        </p:nvSpPr>
        <p:spPr>
          <a:xfrm>
            <a:off x="673975" y="1492325"/>
            <a:ext cx="2408700" cy="762900"/>
          </a:xfrm>
          <a:prstGeom prst="roundRect">
            <a:avLst>
              <a:gd fmla="val 9579" name="adj"/>
            </a:avLst>
          </a:prstGeom>
          <a:solidFill>
            <a:schemeClr val="accent5"/>
          </a:solid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500"/>
              <a:buFont typeface="Arial"/>
              <a:buNone/>
            </a:pPr>
            <a:r>
              <a:rPr lang="en" sz="1500">
                <a:solidFill>
                  <a:schemeClr val="lt1"/>
                </a:solidFill>
                <a:latin typeface="Inter Light"/>
                <a:ea typeface="Inter Light"/>
                <a:cs typeface="Inter Light"/>
                <a:sym typeface="Inter Light"/>
              </a:rPr>
              <a:t>Experience</a:t>
            </a:r>
            <a:endParaRPr sz="1500">
              <a:solidFill>
                <a:schemeClr val="lt1"/>
              </a:solidFill>
              <a:latin typeface="Inter Light"/>
              <a:ea typeface="Inter Light"/>
              <a:cs typeface="Inter Light"/>
              <a:sym typeface="Inter Light"/>
            </a:endParaRPr>
          </a:p>
        </p:txBody>
      </p:sp>
      <p:sp>
        <p:nvSpPr>
          <p:cNvPr id="343" name="Google Shape;343;p44"/>
          <p:cNvSpPr/>
          <p:nvPr/>
        </p:nvSpPr>
        <p:spPr>
          <a:xfrm>
            <a:off x="5737098" y="1492325"/>
            <a:ext cx="2408700" cy="762900"/>
          </a:xfrm>
          <a:prstGeom prst="roundRect">
            <a:avLst>
              <a:gd fmla="val 9579" name="adj"/>
            </a:avLst>
          </a:prstGeom>
          <a:solidFill>
            <a:schemeClr val="accent5"/>
          </a:solid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500"/>
              <a:buFont typeface="Arial"/>
              <a:buNone/>
            </a:pPr>
            <a:r>
              <a:rPr lang="en" sz="1500">
                <a:solidFill>
                  <a:schemeClr val="lt1"/>
                </a:solidFill>
                <a:latin typeface="Inter Light"/>
                <a:ea typeface="Inter Light"/>
                <a:cs typeface="Inter Light"/>
                <a:sym typeface="Inter Light"/>
              </a:rPr>
              <a:t>Experience</a:t>
            </a:r>
            <a:endParaRPr sz="1500">
              <a:solidFill>
                <a:schemeClr val="lt1"/>
              </a:solidFill>
              <a:latin typeface="Inter Light"/>
              <a:ea typeface="Inter Light"/>
              <a:cs typeface="Inter Light"/>
              <a:sym typeface="Inter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p:nvPr/>
        </p:nvSpPr>
        <p:spPr>
          <a:xfrm>
            <a:off x="1358325" y="1064300"/>
            <a:ext cx="6155400" cy="3437700"/>
          </a:xfrm>
          <a:prstGeom prst="rect">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5"/>
          <p:cNvSpPr txBox="1"/>
          <p:nvPr>
            <p:ph type="title"/>
          </p:nvPr>
        </p:nvSpPr>
        <p:spPr>
          <a:xfrm>
            <a:off x="369000" y="222400"/>
            <a:ext cx="8406000" cy="63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003D4F"/>
                </a:solidFill>
              </a:rPr>
              <a:t>How do we build IDPs?</a:t>
            </a:r>
            <a:endParaRPr>
              <a:solidFill>
                <a:srgbClr val="003D4F"/>
              </a:solidFill>
            </a:endParaRPr>
          </a:p>
        </p:txBody>
      </p:sp>
      <p:sp>
        <p:nvSpPr>
          <p:cNvPr id="350" name="Google Shape;350;p45"/>
          <p:cNvSpPr txBox="1"/>
          <p:nvPr>
            <p:ph idx="1" type="subTitle"/>
          </p:nvPr>
        </p:nvSpPr>
        <p:spPr>
          <a:xfrm>
            <a:off x="369000" y="7493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300"/>
              <a:t>Thin slicing approach based on the context &amp; requirements</a:t>
            </a:r>
            <a:endParaRPr sz="1300"/>
          </a:p>
        </p:txBody>
      </p:sp>
      <p:sp>
        <p:nvSpPr>
          <p:cNvPr id="351" name="Google Shape;351;p45"/>
          <p:cNvSpPr/>
          <p:nvPr/>
        </p:nvSpPr>
        <p:spPr>
          <a:xfrm>
            <a:off x="1406051" y="1158216"/>
            <a:ext cx="5995500" cy="593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Developer Plane</a:t>
            </a:r>
            <a:endParaRPr b="1" sz="1200">
              <a:solidFill>
                <a:schemeClr val="lt1"/>
              </a:solidFill>
              <a:latin typeface="Inter"/>
              <a:ea typeface="Inter"/>
              <a:cs typeface="Inter"/>
              <a:sym typeface="Inter"/>
            </a:endParaRPr>
          </a:p>
          <a:p>
            <a:pPr indent="0" lvl="0" marL="0" rtl="0" algn="ctr">
              <a:spcBef>
                <a:spcPts val="0"/>
              </a:spcBef>
              <a:spcAft>
                <a:spcPts val="0"/>
              </a:spcAft>
              <a:buNone/>
            </a:pPr>
            <a:r>
              <a:rPr lang="en" sz="1200">
                <a:solidFill>
                  <a:schemeClr val="lt1"/>
                </a:solidFill>
                <a:latin typeface="Inter"/>
                <a:ea typeface="Inter"/>
                <a:cs typeface="Inter"/>
                <a:sym typeface="Inter"/>
              </a:rPr>
              <a:t>Version Control, Infrastructure as Code , Dev Tools, Paved Road, Dev Backends</a:t>
            </a:r>
            <a:endParaRPr sz="1200">
              <a:solidFill>
                <a:schemeClr val="lt1"/>
              </a:solidFill>
              <a:latin typeface="Inter"/>
              <a:ea typeface="Inter"/>
              <a:cs typeface="Inter"/>
              <a:sym typeface="Inter"/>
            </a:endParaRPr>
          </a:p>
        </p:txBody>
      </p:sp>
      <p:sp>
        <p:nvSpPr>
          <p:cNvPr id="352" name="Google Shape;352;p45"/>
          <p:cNvSpPr/>
          <p:nvPr/>
        </p:nvSpPr>
        <p:spPr>
          <a:xfrm>
            <a:off x="1406051" y="1855477"/>
            <a:ext cx="5995500" cy="593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Compliance &amp; Governance Plane</a:t>
            </a:r>
            <a:endParaRPr b="1" sz="1200">
              <a:solidFill>
                <a:schemeClr val="lt1"/>
              </a:solidFill>
              <a:latin typeface="Inter"/>
              <a:ea typeface="Inter"/>
              <a:cs typeface="Inter"/>
              <a:sym typeface="Inter"/>
            </a:endParaRPr>
          </a:p>
          <a:p>
            <a:pPr indent="0" lvl="0" marL="0" rtl="0" algn="ctr">
              <a:spcBef>
                <a:spcPts val="0"/>
              </a:spcBef>
              <a:spcAft>
                <a:spcPts val="0"/>
              </a:spcAft>
              <a:buNone/>
            </a:pPr>
            <a:r>
              <a:rPr lang="en" sz="1200">
                <a:solidFill>
                  <a:schemeClr val="lt1"/>
                </a:solidFill>
                <a:latin typeface="Inter"/>
                <a:ea typeface="Inter"/>
                <a:cs typeface="Inter"/>
                <a:sym typeface="Inter"/>
              </a:rPr>
              <a:t>Pipelines , Lightweight governance, FinOps compliance, Compliance @ POC</a:t>
            </a:r>
            <a:endParaRPr sz="1200">
              <a:solidFill>
                <a:schemeClr val="lt1"/>
              </a:solidFill>
              <a:latin typeface="Inter"/>
              <a:ea typeface="Inter"/>
              <a:cs typeface="Inter"/>
              <a:sym typeface="Inter"/>
            </a:endParaRPr>
          </a:p>
        </p:txBody>
      </p:sp>
      <p:sp>
        <p:nvSpPr>
          <p:cNvPr id="353" name="Google Shape;353;p45"/>
          <p:cNvSpPr/>
          <p:nvPr/>
        </p:nvSpPr>
        <p:spPr>
          <a:xfrm>
            <a:off x="1406051" y="2552739"/>
            <a:ext cx="5995500" cy="593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Delivery Plane</a:t>
            </a:r>
            <a:endParaRPr b="1" sz="1200">
              <a:solidFill>
                <a:schemeClr val="lt1"/>
              </a:solidFill>
              <a:latin typeface="Inter"/>
              <a:ea typeface="Inter"/>
              <a:cs typeface="Inter"/>
              <a:sym typeface="Inter"/>
            </a:endParaRPr>
          </a:p>
          <a:p>
            <a:pPr indent="0" lvl="0" marL="0" rtl="0" algn="ctr">
              <a:spcBef>
                <a:spcPts val="0"/>
              </a:spcBef>
              <a:spcAft>
                <a:spcPts val="0"/>
              </a:spcAft>
              <a:buNone/>
            </a:pPr>
            <a:r>
              <a:rPr lang="en" sz="1200">
                <a:solidFill>
                  <a:schemeClr val="lt1"/>
                </a:solidFill>
                <a:latin typeface="Inter"/>
                <a:ea typeface="Inter"/>
                <a:cs typeface="Inter"/>
                <a:sym typeface="Inter"/>
              </a:rPr>
              <a:t>Containers, Kubernetes, Platform orchestration</a:t>
            </a:r>
            <a:endParaRPr sz="1200">
              <a:solidFill>
                <a:schemeClr val="lt1"/>
              </a:solidFill>
              <a:latin typeface="Inter"/>
              <a:ea typeface="Inter"/>
              <a:cs typeface="Inter"/>
              <a:sym typeface="Inter"/>
            </a:endParaRPr>
          </a:p>
        </p:txBody>
      </p:sp>
      <p:sp>
        <p:nvSpPr>
          <p:cNvPr id="354" name="Google Shape;354;p45"/>
          <p:cNvSpPr/>
          <p:nvPr/>
        </p:nvSpPr>
        <p:spPr>
          <a:xfrm>
            <a:off x="1406051" y="3213250"/>
            <a:ext cx="5995500" cy="593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Observability &amp; Visibility Plane</a:t>
            </a:r>
            <a:endParaRPr b="1" sz="1200">
              <a:solidFill>
                <a:schemeClr val="lt1"/>
              </a:solidFill>
              <a:latin typeface="Inter"/>
              <a:ea typeface="Inter"/>
              <a:cs typeface="Inter"/>
              <a:sym typeface="Inter"/>
            </a:endParaRPr>
          </a:p>
          <a:p>
            <a:pPr indent="0" lvl="0" marL="0" rtl="0" algn="ctr">
              <a:spcBef>
                <a:spcPts val="0"/>
              </a:spcBef>
              <a:spcAft>
                <a:spcPts val="0"/>
              </a:spcAft>
              <a:buNone/>
            </a:pPr>
            <a:r>
              <a:rPr lang="en" sz="1200">
                <a:solidFill>
                  <a:schemeClr val="lt1"/>
                </a:solidFill>
                <a:latin typeface="Inter"/>
                <a:ea typeface="Inter"/>
                <a:cs typeface="Inter"/>
                <a:sym typeface="Inter"/>
              </a:rPr>
              <a:t>Observability, Integrations, Sustainability , Work Allocation, Code Health Surveys</a:t>
            </a:r>
            <a:endParaRPr sz="1200">
              <a:solidFill>
                <a:schemeClr val="lt1"/>
              </a:solidFill>
              <a:latin typeface="Inter"/>
              <a:ea typeface="Inter"/>
              <a:cs typeface="Inter"/>
              <a:sym typeface="Inter"/>
            </a:endParaRPr>
          </a:p>
        </p:txBody>
      </p:sp>
      <p:sp>
        <p:nvSpPr>
          <p:cNvPr id="355" name="Google Shape;355;p45"/>
          <p:cNvSpPr/>
          <p:nvPr/>
        </p:nvSpPr>
        <p:spPr>
          <a:xfrm>
            <a:off x="1406125" y="3873750"/>
            <a:ext cx="5995500" cy="593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Security Plane</a:t>
            </a:r>
            <a:endParaRPr b="1" sz="1200">
              <a:solidFill>
                <a:schemeClr val="lt1"/>
              </a:solidFill>
              <a:latin typeface="Inter"/>
              <a:ea typeface="Inter"/>
              <a:cs typeface="Inter"/>
              <a:sym typeface="Inter"/>
            </a:endParaRPr>
          </a:p>
          <a:p>
            <a:pPr indent="0" lvl="0" marL="0" rtl="0" algn="ctr">
              <a:spcBef>
                <a:spcPts val="0"/>
              </a:spcBef>
              <a:spcAft>
                <a:spcPts val="0"/>
              </a:spcAft>
              <a:buNone/>
            </a:pPr>
            <a:r>
              <a:rPr lang="en" sz="1200">
                <a:solidFill>
                  <a:schemeClr val="lt1"/>
                </a:solidFill>
                <a:latin typeface="Inter"/>
                <a:ea typeface="Inter"/>
                <a:cs typeface="Inter"/>
                <a:sym typeface="Inter"/>
              </a:rPr>
              <a:t>IAM, Secret and Encryption Management, SIEM</a:t>
            </a:r>
            <a:endParaRPr sz="1200">
              <a:solidFill>
                <a:schemeClr val="lt1"/>
              </a:solidFill>
              <a:latin typeface="Inter"/>
              <a:ea typeface="Inter"/>
              <a:cs typeface="Inter"/>
              <a:sym typeface="Inter"/>
            </a:endParaRPr>
          </a:p>
        </p:txBody>
      </p:sp>
      <p:sp>
        <p:nvSpPr>
          <p:cNvPr id="356" name="Google Shape;356;p45"/>
          <p:cNvSpPr/>
          <p:nvPr/>
        </p:nvSpPr>
        <p:spPr>
          <a:xfrm rot="-5400000">
            <a:off x="-791800" y="2437850"/>
            <a:ext cx="3437700" cy="685800"/>
          </a:xfrm>
          <a:prstGeom prst="roundRect">
            <a:avLst>
              <a:gd fmla="val 16667" name="adj"/>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Inter"/>
                <a:ea typeface="Inter"/>
                <a:cs typeface="Inter"/>
                <a:sym typeface="Inter"/>
              </a:rPr>
              <a:t>Platform Product Management</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Team Topologies, Technical Product Management, Value Modeling, Planning &amp; Productivity</a:t>
            </a:r>
            <a:endParaRPr sz="1000">
              <a:solidFill>
                <a:schemeClr val="dk1"/>
              </a:solidFill>
              <a:latin typeface="Inter"/>
              <a:ea typeface="Inter"/>
              <a:cs typeface="Inter"/>
              <a:sym typeface="Inter"/>
            </a:endParaRPr>
          </a:p>
        </p:txBody>
      </p:sp>
      <p:sp>
        <p:nvSpPr>
          <p:cNvPr id="357" name="Google Shape;357;p45"/>
          <p:cNvSpPr/>
          <p:nvPr/>
        </p:nvSpPr>
        <p:spPr>
          <a:xfrm rot="-5400000">
            <a:off x="6226158" y="2440250"/>
            <a:ext cx="3437700" cy="685800"/>
          </a:xfrm>
          <a:prstGeom prst="roundRect">
            <a:avLst>
              <a:gd fmla="val 16667" name="adj"/>
            </a:avLst>
          </a:prstGeom>
          <a:solidFill>
            <a:srgbClr val="D8D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Inter"/>
                <a:ea typeface="Inter"/>
                <a:cs typeface="Inter"/>
                <a:sym typeface="Inter"/>
              </a:rPr>
              <a:t>Characteristics</a:t>
            </a:r>
            <a:endParaRPr b="1" sz="1000">
              <a:solidFill>
                <a:srgbClr val="000000"/>
              </a:solidFill>
              <a:latin typeface="Inter"/>
              <a:ea typeface="Inter"/>
              <a:cs typeface="Inter"/>
              <a:sym typeface="Inter"/>
            </a:endParaRPr>
          </a:p>
          <a:p>
            <a:pPr indent="0" lvl="0" marL="0" rtl="0" algn="ctr">
              <a:spcBef>
                <a:spcPts val="0"/>
              </a:spcBef>
              <a:spcAft>
                <a:spcPts val="0"/>
              </a:spcAft>
              <a:buNone/>
            </a:pPr>
            <a:r>
              <a:rPr lang="en" sz="1000">
                <a:solidFill>
                  <a:srgbClr val="000000"/>
                </a:solidFill>
                <a:latin typeface="Inter"/>
                <a:ea typeface="Inter"/>
                <a:cs typeface="Inter"/>
                <a:sym typeface="Inter"/>
              </a:rPr>
              <a:t>Self-Serve, </a:t>
            </a:r>
            <a:r>
              <a:rPr lang="en" sz="1000">
                <a:latin typeface="Inter"/>
                <a:ea typeface="Inter"/>
                <a:cs typeface="Inter"/>
                <a:sym typeface="Inter"/>
              </a:rPr>
              <a:t>Onboarding enablers, Operational backbone, on-demand documentation, AI integrations</a:t>
            </a:r>
            <a:endParaRPr sz="1000">
              <a:solidFill>
                <a:srgbClr val="000000"/>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type="title"/>
          </p:nvPr>
        </p:nvSpPr>
        <p:spPr>
          <a:xfrm>
            <a:off x="369000" y="190350"/>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Stakeholders Not Aligned</a:t>
            </a:r>
            <a:endParaRPr>
              <a:solidFill>
                <a:schemeClr val="accent1"/>
              </a:solidFill>
            </a:endParaRPr>
          </a:p>
          <a:p>
            <a:pPr indent="0" lvl="0" marL="0" rtl="0" algn="l">
              <a:spcBef>
                <a:spcPts val="0"/>
              </a:spcBef>
              <a:spcAft>
                <a:spcPts val="0"/>
              </a:spcAft>
              <a:buNone/>
            </a:pPr>
            <a:r>
              <a:t/>
            </a:r>
            <a:endParaRPr/>
          </a:p>
        </p:txBody>
      </p:sp>
      <p:sp>
        <p:nvSpPr>
          <p:cNvPr id="363" name="Google Shape;363;p46"/>
          <p:cNvSpPr/>
          <p:nvPr/>
        </p:nvSpPr>
        <p:spPr>
          <a:xfrm>
            <a:off x="1290800" y="1032800"/>
            <a:ext cx="1413300" cy="609600"/>
          </a:xfrm>
          <a:prstGeom prst="wedgeRoundRectCallout">
            <a:avLst>
              <a:gd fmla="val 5779" name="adj1"/>
              <a:gd fmla="val 8147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Medium"/>
                <a:ea typeface="Inter Medium"/>
                <a:cs typeface="Inter Medium"/>
                <a:sym typeface="Inter Medium"/>
              </a:rPr>
              <a:t>Agree, we should build it !!</a:t>
            </a:r>
            <a:endParaRPr sz="1100">
              <a:solidFill>
                <a:schemeClr val="dk1"/>
              </a:solidFill>
              <a:latin typeface="Inter Medium"/>
              <a:ea typeface="Inter Medium"/>
              <a:cs typeface="Inter Medium"/>
              <a:sym typeface="Inter Medium"/>
            </a:endParaRPr>
          </a:p>
        </p:txBody>
      </p:sp>
      <p:sp>
        <p:nvSpPr>
          <p:cNvPr id="364" name="Google Shape;364;p46"/>
          <p:cNvSpPr/>
          <p:nvPr/>
        </p:nvSpPr>
        <p:spPr>
          <a:xfrm>
            <a:off x="5856200" y="953398"/>
            <a:ext cx="1413300" cy="609600"/>
          </a:xfrm>
          <a:prstGeom prst="wedgeRoundRectCallout">
            <a:avLst>
              <a:gd fmla="val 5779" name="adj1"/>
              <a:gd fmla="val 8147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100">
                <a:solidFill>
                  <a:schemeClr val="dk1"/>
                </a:solidFill>
                <a:latin typeface="Inter Medium"/>
                <a:ea typeface="Inter Medium"/>
                <a:cs typeface="Inter Medium"/>
                <a:sym typeface="Inter Medium"/>
              </a:rPr>
              <a:t>Where is the impact??</a:t>
            </a:r>
            <a:endParaRPr sz="1100">
              <a:solidFill>
                <a:schemeClr val="dk1"/>
              </a:solidFill>
              <a:latin typeface="Inter Medium"/>
              <a:ea typeface="Inter Medium"/>
              <a:cs typeface="Inter Medium"/>
              <a:sym typeface="Inter Medium"/>
            </a:endParaRPr>
          </a:p>
        </p:txBody>
      </p:sp>
      <p:sp>
        <p:nvSpPr>
          <p:cNvPr id="365" name="Google Shape;365;p46"/>
          <p:cNvSpPr/>
          <p:nvPr/>
        </p:nvSpPr>
        <p:spPr>
          <a:xfrm>
            <a:off x="7224400" y="1900625"/>
            <a:ext cx="1463400" cy="609600"/>
          </a:xfrm>
          <a:prstGeom prst="wedgeRoundRectCallout">
            <a:avLst>
              <a:gd fmla="val -63028" name="adj1"/>
              <a:gd fmla="val -3648"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100">
                <a:solidFill>
                  <a:schemeClr val="dk1"/>
                </a:solidFill>
                <a:latin typeface="Inter Medium"/>
                <a:ea typeface="Inter Medium"/>
                <a:cs typeface="Inter Medium"/>
                <a:sym typeface="Inter Medium"/>
              </a:rPr>
              <a:t>Teams are able to function without!!</a:t>
            </a:r>
            <a:endParaRPr sz="1100">
              <a:solidFill>
                <a:schemeClr val="dk1"/>
              </a:solidFill>
              <a:latin typeface="Inter Medium"/>
              <a:ea typeface="Inter Medium"/>
              <a:cs typeface="Inter Medium"/>
              <a:sym typeface="Inter Medium"/>
            </a:endParaRPr>
          </a:p>
        </p:txBody>
      </p:sp>
      <p:sp>
        <p:nvSpPr>
          <p:cNvPr id="366" name="Google Shape;366;p46"/>
          <p:cNvSpPr/>
          <p:nvPr/>
        </p:nvSpPr>
        <p:spPr>
          <a:xfrm>
            <a:off x="6391700" y="3448498"/>
            <a:ext cx="1413300" cy="609600"/>
          </a:xfrm>
          <a:prstGeom prst="wedgeRoundRectCallout">
            <a:avLst>
              <a:gd fmla="val -31740" name="adj1"/>
              <a:gd fmla="val -87241"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100">
                <a:solidFill>
                  <a:schemeClr val="dk1"/>
                </a:solidFill>
                <a:latin typeface="Inter Medium"/>
                <a:ea typeface="Inter Medium"/>
                <a:cs typeface="Inter Medium"/>
                <a:sym typeface="Inter Medium"/>
              </a:rPr>
              <a:t>Should prioritize business features instead!!</a:t>
            </a:r>
            <a:endParaRPr sz="1100">
              <a:solidFill>
                <a:schemeClr val="dk1"/>
              </a:solidFill>
              <a:latin typeface="Inter Medium"/>
              <a:ea typeface="Inter Medium"/>
              <a:cs typeface="Inter Medium"/>
              <a:sym typeface="Inter Medium"/>
            </a:endParaRPr>
          </a:p>
        </p:txBody>
      </p:sp>
      <p:sp>
        <p:nvSpPr>
          <p:cNvPr id="367" name="Google Shape;367;p46"/>
          <p:cNvSpPr/>
          <p:nvPr/>
        </p:nvSpPr>
        <p:spPr>
          <a:xfrm>
            <a:off x="4660800" y="2510225"/>
            <a:ext cx="1324500" cy="550500"/>
          </a:xfrm>
          <a:prstGeom prst="wedgeRoundRectCallout">
            <a:avLst>
              <a:gd fmla="val 42121" name="adj1"/>
              <a:gd fmla="val -89214"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100">
                <a:solidFill>
                  <a:schemeClr val="dk1"/>
                </a:solidFill>
                <a:latin typeface="Inter Medium"/>
                <a:ea typeface="Inter Medium"/>
                <a:cs typeface="Inter Medium"/>
                <a:sym typeface="Inter Medium"/>
              </a:rPr>
              <a:t>Spending too much money!!</a:t>
            </a:r>
            <a:endParaRPr sz="1100">
              <a:solidFill>
                <a:schemeClr val="dk1"/>
              </a:solidFill>
              <a:latin typeface="Inter Medium"/>
              <a:ea typeface="Inter Medium"/>
              <a:cs typeface="Inter Medium"/>
              <a:sym typeface="Inter Medium"/>
            </a:endParaRPr>
          </a:p>
        </p:txBody>
      </p:sp>
      <p:sp>
        <p:nvSpPr>
          <p:cNvPr id="368" name="Google Shape;368;p46"/>
          <p:cNvSpPr/>
          <p:nvPr/>
        </p:nvSpPr>
        <p:spPr>
          <a:xfrm>
            <a:off x="2704100" y="2296500"/>
            <a:ext cx="1252800" cy="550500"/>
          </a:xfrm>
          <a:prstGeom prst="wedgeRoundRectCallout">
            <a:avLst>
              <a:gd fmla="val -65984" name="adj1"/>
              <a:gd fmla="val -10839"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Inter Medium"/>
                <a:ea typeface="Inter Medium"/>
                <a:cs typeface="Inter Medium"/>
                <a:sym typeface="Inter Medium"/>
              </a:rPr>
              <a:t>Need a bigger team!!</a:t>
            </a:r>
            <a:endParaRPr sz="1100">
              <a:latin typeface="Inter Medium"/>
              <a:ea typeface="Inter Medium"/>
              <a:cs typeface="Inter Medium"/>
              <a:sym typeface="Inter Medium"/>
            </a:endParaRPr>
          </a:p>
        </p:txBody>
      </p:sp>
      <p:sp>
        <p:nvSpPr>
          <p:cNvPr id="369" name="Google Shape;369;p46"/>
          <p:cNvSpPr/>
          <p:nvPr/>
        </p:nvSpPr>
        <p:spPr>
          <a:xfrm>
            <a:off x="1456713" y="3601950"/>
            <a:ext cx="1324500" cy="550500"/>
          </a:xfrm>
          <a:prstGeom prst="wedgeRoundRectCallout">
            <a:avLst>
              <a:gd fmla="val -14174" name="adj1"/>
              <a:gd fmla="val -90719"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100">
                <a:solidFill>
                  <a:schemeClr val="dk1"/>
                </a:solidFill>
                <a:latin typeface="Inter Medium"/>
                <a:ea typeface="Inter Medium"/>
                <a:cs typeface="Inter Medium"/>
                <a:sym typeface="Inter Medium"/>
              </a:rPr>
              <a:t>More teams should use it!!</a:t>
            </a:r>
            <a:endParaRPr sz="1100">
              <a:solidFill>
                <a:schemeClr val="dk1"/>
              </a:solidFill>
              <a:latin typeface="Inter Medium"/>
              <a:ea typeface="Inter Medium"/>
              <a:cs typeface="Inter Medium"/>
              <a:sym typeface="Inter Medium"/>
            </a:endParaRPr>
          </a:p>
        </p:txBody>
      </p:sp>
      <p:sp>
        <p:nvSpPr>
          <p:cNvPr id="370" name="Google Shape;370;p46"/>
          <p:cNvSpPr/>
          <p:nvPr/>
        </p:nvSpPr>
        <p:spPr>
          <a:xfrm>
            <a:off x="184875" y="2510225"/>
            <a:ext cx="1212000" cy="550500"/>
          </a:xfrm>
          <a:prstGeom prst="wedgeRoundRectCallout">
            <a:avLst>
              <a:gd fmla="val 66040" name="adj1"/>
              <a:gd fmla="val -41744"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100">
                <a:solidFill>
                  <a:schemeClr val="dk1"/>
                </a:solidFill>
                <a:latin typeface="Inter Medium"/>
                <a:ea typeface="Inter Medium"/>
                <a:cs typeface="Inter Medium"/>
                <a:sym typeface="Inter Medium"/>
              </a:rPr>
              <a:t>Need it fast!!</a:t>
            </a:r>
            <a:endParaRPr sz="1100">
              <a:solidFill>
                <a:schemeClr val="dk1"/>
              </a:solidFill>
              <a:latin typeface="Inter Medium"/>
              <a:ea typeface="Inter Medium"/>
              <a:cs typeface="Inter Medium"/>
              <a:sym typeface="Inter Medium"/>
            </a:endParaRPr>
          </a:p>
        </p:txBody>
      </p:sp>
      <p:sp>
        <p:nvSpPr>
          <p:cNvPr id="371" name="Google Shape;371;p46"/>
          <p:cNvSpPr/>
          <p:nvPr/>
        </p:nvSpPr>
        <p:spPr>
          <a:xfrm>
            <a:off x="6144422" y="2001150"/>
            <a:ext cx="836838" cy="950616"/>
          </a:xfrm>
          <a:custGeom>
            <a:rect b="b" l="l" r="r" t="t"/>
            <a:pathLst>
              <a:path extrusionOk="0" h="21600" w="21600">
                <a:moveTo>
                  <a:pt x="0" y="21600"/>
                </a:moveTo>
                <a:cubicBezTo>
                  <a:pt x="0" y="17055"/>
                  <a:pt x="4835" y="13371"/>
                  <a:pt x="10800" y="13371"/>
                </a:cubicBezTo>
                <a:cubicBezTo>
                  <a:pt x="16765" y="13371"/>
                  <a:pt x="21600" y="17055"/>
                  <a:pt x="21600" y="21600"/>
                </a:cubicBezTo>
                <a:lnTo>
                  <a:pt x="0" y="21600"/>
                </a:lnTo>
                <a:close/>
                <a:moveTo>
                  <a:pt x="10800" y="12343"/>
                </a:moveTo>
                <a:cubicBezTo>
                  <a:pt x="6325" y="12343"/>
                  <a:pt x="2700" y="9581"/>
                  <a:pt x="2700" y="6171"/>
                </a:cubicBezTo>
                <a:cubicBezTo>
                  <a:pt x="2700" y="2762"/>
                  <a:pt x="6325" y="0"/>
                  <a:pt x="10800" y="0"/>
                </a:cubicBezTo>
                <a:cubicBezTo>
                  <a:pt x="15275" y="0"/>
                  <a:pt x="18900" y="2762"/>
                  <a:pt x="18900" y="6171"/>
                </a:cubicBezTo>
                <a:cubicBezTo>
                  <a:pt x="18900" y="9581"/>
                  <a:pt x="15275" y="12343"/>
                  <a:pt x="10800" y="12343"/>
                </a:cubicBez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Inter"/>
              <a:ea typeface="Inter"/>
              <a:cs typeface="Inter"/>
              <a:sym typeface="Inter"/>
            </a:endParaRPr>
          </a:p>
        </p:txBody>
      </p:sp>
      <p:sp>
        <p:nvSpPr>
          <p:cNvPr id="372" name="Google Shape;372;p46"/>
          <p:cNvSpPr txBox="1"/>
          <p:nvPr/>
        </p:nvSpPr>
        <p:spPr>
          <a:xfrm>
            <a:off x="6058238" y="2611325"/>
            <a:ext cx="1009200" cy="1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Business Stakeholder</a:t>
            </a:r>
            <a:endParaRPr b="1" sz="700">
              <a:solidFill>
                <a:schemeClr val="lt1"/>
              </a:solidFill>
              <a:latin typeface="Inter"/>
              <a:ea typeface="Inter"/>
              <a:cs typeface="Inter"/>
              <a:sym typeface="Inter"/>
            </a:endParaRPr>
          </a:p>
        </p:txBody>
      </p:sp>
      <p:sp>
        <p:nvSpPr>
          <p:cNvPr id="373" name="Google Shape;373;p46"/>
          <p:cNvSpPr/>
          <p:nvPr/>
        </p:nvSpPr>
        <p:spPr>
          <a:xfrm>
            <a:off x="1666822" y="2077350"/>
            <a:ext cx="836838" cy="950616"/>
          </a:xfrm>
          <a:custGeom>
            <a:rect b="b" l="l" r="r" t="t"/>
            <a:pathLst>
              <a:path extrusionOk="0" h="21600" w="21600">
                <a:moveTo>
                  <a:pt x="0" y="21600"/>
                </a:moveTo>
                <a:cubicBezTo>
                  <a:pt x="0" y="17055"/>
                  <a:pt x="4835" y="13371"/>
                  <a:pt x="10800" y="13371"/>
                </a:cubicBezTo>
                <a:cubicBezTo>
                  <a:pt x="16765" y="13371"/>
                  <a:pt x="21600" y="17055"/>
                  <a:pt x="21600" y="21600"/>
                </a:cubicBezTo>
                <a:lnTo>
                  <a:pt x="0" y="21600"/>
                </a:lnTo>
                <a:close/>
                <a:moveTo>
                  <a:pt x="10800" y="12343"/>
                </a:moveTo>
                <a:cubicBezTo>
                  <a:pt x="6325" y="12343"/>
                  <a:pt x="2700" y="9581"/>
                  <a:pt x="2700" y="6171"/>
                </a:cubicBezTo>
                <a:cubicBezTo>
                  <a:pt x="2700" y="2762"/>
                  <a:pt x="6325" y="0"/>
                  <a:pt x="10800" y="0"/>
                </a:cubicBezTo>
                <a:cubicBezTo>
                  <a:pt x="15275" y="0"/>
                  <a:pt x="18900" y="2762"/>
                  <a:pt x="18900" y="6171"/>
                </a:cubicBezTo>
                <a:cubicBezTo>
                  <a:pt x="18900" y="9581"/>
                  <a:pt x="15275" y="12343"/>
                  <a:pt x="10800" y="12343"/>
                </a:cubicBez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Inter"/>
              <a:ea typeface="Inter"/>
              <a:cs typeface="Inter"/>
              <a:sym typeface="Inter"/>
            </a:endParaRPr>
          </a:p>
        </p:txBody>
      </p:sp>
      <p:sp>
        <p:nvSpPr>
          <p:cNvPr id="374" name="Google Shape;374;p46"/>
          <p:cNvSpPr txBox="1"/>
          <p:nvPr/>
        </p:nvSpPr>
        <p:spPr>
          <a:xfrm>
            <a:off x="1666885" y="2687525"/>
            <a:ext cx="836700" cy="1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   </a:t>
            </a:r>
            <a:r>
              <a:rPr b="1" lang="en" sz="700">
                <a:solidFill>
                  <a:schemeClr val="lt1"/>
                </a:solidFill>
                <a:latin typeface="Inter"/>
                <a:ea typeface="Inter"/>
                <a:cs typeface="Inter"/>
                <a:sym typeface="Inter"/>
              </a:rPr>
              <a:t>Tech Stakeholder</a:t>
            </a:r>
            <a:endParaRPr b="1" sz="700">
              <a:solidFill>
                <a:schemeClr val="lt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p:nvPr/>
        </p:nvSpPr>
        <p:spPr>
          <a:xfrm>
            <a:off x="-2485" y="948450"/>
            <a:ext cx="4571700" cy="2097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latin typeface="Bitter"/>
              <a:ea typeface="Bitter"/>
              <a:cs typeface="Bitter"/>
              <a:sym typeface="Bitter"/>
            </a:endParaRPr>
          </a:p>
        </p:txBody>
      </p:sp>
      <p:sp>
        <p:nvSpPr>
          <p:cNvPr id="380" name="Google Shape;380;p47"/>
          <p:cNvSpPr/>
          <p:nvPr/>
        </p:nvSpPr>
        <p:spPr>
          <a:xfrm>
            <a:off x="4569667" y="3045971"/>
            <a:ext cx="4571700" cy="209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latin typeface="Bitter"/>
              <a:ea typeface="Bitter"/>
              <a:cs typeface="Bitter"/>
              <a:sym typeface="Bitter"/>
            </a:endParaRPr>
          </a:p>
        </p:txBody>
      </p:sp>
      <p:sp>
        <p:nvSpPr>
          <p:cNvPr id="381" name="Google Shape;381;p47"/>
          <p:cNvSpPr txBox="1"/>
          <p:nvPr>
            <p:ph type="title"/>
          </p:nvPr>
        </p:nvSpPr>
        <p:spPr>
          <a:xfrm>
            <a:off x="369000" y="476400"/>
            <a:ext cx="5042700" cy="42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Measure Value for IDPs</a:t>
            </a:r>
            <a:endParaRPr/>
          </a:p>
        </p:txBody>
      </p:sp>
      <p:sp>
        <p:nvSpPr>
          <p:cNvPr id="382" name="Google Shape;382;p47"/>
          <p:cNvSpPr/>
          <p:nvPr/>
        </p:nvSpPr>
        <p:spPr>
          <a:xfrm>
            <a:off x="-2485" y="3045971"/>
            <a:ext cx="4571700" cy="209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latin typeface="Bitter"/>
              <a:ea typeface="Bitter"/>
              <a:cs typeface="Bitter"/>
              <a:sym typeface="Bitter"/>
            </a:endParaRPr>
          </a:p>
        </p:txBody>
      </p:sp>
      <p:sp>
        <p:nvSpPr>
          <p:cNvPr id="383" name="Google Shape;383;p47"/>
          <p:cNvSpPr txBox="1"/>
          <p:nvPr>
            <p:ph idx="2" type="subTitle"/>
          </p:nvPr>
        </p:nvSpPr>
        <p:spPr>
          <a:xfrm>
            <a:off x="5172150" y="3807728"/>
            <a:ext cx="3350100" cy="9147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1700">
                <a:solidFill>
                  <a:schemeClr val="lt1"/>
                </a:solidFill>
                <a:latin typeface="Inter"/>
                <a:ea typeface="Inter"/>
                <a:cs typeface="Inter"/>
                <a:sym typeface="Inter"/>
              </a:rPr>
              <a:t>Align stakeholders</a:t>
            </a:r>
            <a:endParaRPr sz="2100">
              <a:solidFill>
                <a:srgbClr val="FFFFFF"/>
              </a:solidFill>
              <a:latin typeface="Bitter"/>
              <a:ea typeface="Bitter"/>
              <a:cs typeface="Bitter"/>
              <a:sym typeface="Bitter"/>
            </a:endParaRPr>
          </a:p>
        </p:txBody>
      </p:sp>
      <p:sp>
        <p:nvSpPr>
          <p:cNvPr id="384" name="Google Shape;384;p47"/>
          <p:cNvSpPr txBox="1"/>
          <p:nvPr>
            <p:ph idx="2" type="subTitle"/>
          </p:nvPr>
        </p:nvSpPr>
        <p:spPr>
          <a:xfrm>
            <a:off x="505193" y="1689978"/>
            <a:ext cx="3350100" cy="70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1700">
                <a:solidFill>
                  <a:schemeClr val="lt1"/>
                </a:solidFill>
                <a:latin typeface="Inter"/>
                <a:ea typeface="Inter"/>
                <a:cs typeface="Inter"/>
                <a:sym typeface="Inter"/>
              </a:rPr>
              <a:t>G</a:t>
            </a:r>
            <a:r>
              <a:rPr b="1" lang="en" sz="1700">
                <a:solidFill>
                  <a:schemeClr val="lt1"/>
                </a:solidFill>
                <a:latin typeface="Inter"/>
                <a:ea typeface="Inter"/>
                <a:cs typeface="Inter"/>
                <a:sym typeface="Inter"/>
              </a:rPr>
              <a:t>ain visibility into</a:t>
            </a:r>
            <a:r>
              <a:rPr b="1" lang="en" sz="1700">
                <a:solidFill>
                  <a:schemeClr val="lt1"/>
                </a:solidFill>
                <a:latin typeface="Inter"/>
                <a:ea typeface="Inter"/>
                <a:cs typeface="Inter"/>
                <a:sym typeface="Inter"/>
              </a:rPr>
              <a:t> ROI and value delivery timeline</a:t>
            </a:r>
            <a:endParaRPr sz="2100">
              <a:solidFill>
                <a:srgbClr val="FFFFFF"/>
              </a:solidFill>
              <a:latin typeface="Bitter"/>
              <a:ea typeface="Bitter"/>
              <a:cs typeface="Bitter"/>
              <a:sym typeface="Bitter"/>
            </a:endParaRPr>
          </a:p>
        </p:txBody>
      </p:sp>
      <p:sp>
        <p:nvSpPr>
          <p:cNvPr id="385" name="Google Shape;385;p47"/>
          <p:cNvSpPr/>
          <p:nvPr/>
        </p:nvSpPr>
        <p:spPr>
          <a:xfrm>
            <a:off x="4569667" y="948450"/>
            <a:ext cx="4571700" cy="2097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latin typeface="Bitter"/>
              <a:ea typeface="Bitter"/>
              <a:cs typeface="Bitter"/>
              <a:sym typeface="Bitter"/>
            </a:endParaRPr>
          </a:p>
        </p:txBody>
      </p:sp>
      <p:sp>
        <p:nvSpPr>
          <p:cNvPr id="386" name="Google Shape;386;p47"/>
          <p:cNvSpPr txBox="1"/>
          <p:nvPr>
            <p:ph idx="2" type="subTitle"/>
          </p:nvPr>
        </p:nvSpPr>
        <p:spPr>
          <a:xfrm>
            <a:off x="5180955" y="1596369"/>
            <a:ext cx="3350100" cy="801900"/>
          </a:xfrm>
          <a:prstGeom prst="rect">
            <a:avLst/>
          </a:prstGeom>
        </p:spPr>
        <p:txBody>
          <a:bodyPr anchorCtr="0" anchor="t" bIns="0" lIns="0" spcFirstLastPara="1" rIns="0" wrap="square" tIns="0">
            <a:noAutofit/>
          </a:bodyPr>
          <a:lstStyle/>
          <a:p>
            <a:pPr indent="0" lvl="0" marL="0" marR="0" rtl="0" algn="ctr">
              <a:lnSpc>
                <a:spcPct val="115000"/>
              </a:lnSpc>
              <a:spcBef>
                <a:spcPts val="0"/>
              </a:spcBef>
              <a:spcAft>
                <a:spcPts val="1200"/>
              </a:spcAft>
              <a:buNone/>
            </a:pPr>
            <a:r>
              <a:rPr b="1" lang="en" sz="1700">
                <a:solidFill>
                  <a:schemeClr val="lt1"/>
                </a:solidFill>
                <a:latin typeface="Inter"/>
                <a:ea typeface="Inter"/>
                <a:cs typeface="Inter"/>
                <a:sym typeface="Inter"/>
              </a:rPr>
              <a:t>P</a:t>
            </a:r>
            <a:r>
              <a:rPr b="1" lang="en" sz="1700">
                <a:solidFill>
                  <a:schemeClr val="lt1"/>
                </a:solidFill>
                <a:latin typeface="Inter"/>
                <a:ea typeface="Inter"/>
                <a:cs typeface="Inter"/>
                <a:sym typeface="Inter"/>
              </a:rPr>
              <a:t>rioritize competing investments based on value rather than gut feel</a:t>
            </a:r>
            <a:endParaRPr sz="2100">
              <a:solidFill>
                <a:schemeClr val="lt1"/>
              </a:solidFill>
              <a:latin typeface="Bitter"/>
              <a:ea typeface="Bitter"/>
              <a:cs typeface="Bitter"/>
              <a:sym typeface="Bitter"/>
            </a:endParaRPr>
          </a:p>
        </p:txBody>
      </p:sp>
      <p:sp>
        <p:nvSpPr>
          <p:cNvPr id="387" name="Google Shape;387;p47"/>
          <p:cNvSpPr txBox="1"/>
          <p:nvPr>
            <p:ph idx="2" type="subTitle"/>
          </p:nvPr>
        </p:nvSpPr>
        <p:spPr>
          <a:xfrm>
            <a:off x="558693" y="3544725"/>
            <a:ext cx="3350100" cy="11001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1700">
                <a:solidFill>
                  <a:schemeClr val="lt1"/>
                </a:solidFill>
                <a:latin typeface="Inter"/>
                <a:ea typeface="Inter"/>
                <a:cs typeface="Inter"/>
                <a:sym typeface="Inter"/>
              </a:rPr>
              <a:t>Q</a:t>
            </a:r>
            <a:r>
              <a:rPr b="1" lang="en" sz="1700">
                <a:solidFill>
                  <a:schemeClr val="lt1"/>
                </a:solidFill>
                <a:latin typeface="Inter"/>
                <a:ea typeface="Inter"/>
                <a:cs typeface="Inter"/>
                <a:sym typeface="Inter"/>
              </a:rPr>
              <a:t>uantify the impact on customer and the business goals</a:t>
            </a:r>
            <a:endParaRPr sz="2100">
              <a:solidFill>
                <a:srgbClr val="FFFFFF"/>
              </a:solidFill>
              <a:latin typeface="Bitter"/>
              <a:ea typeface="Bitter"/>
              <a:cs typeface="Bitter"/>
              <a:sym typeface="Bit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aphicFrame>
        <p:nvGraphicFramePr>
          <p:cNvPr id="392" name="Google Shape;392;p48"/>
          <p:cNvGraphicFramePr/>
          <p:nvPr/>
        </p:nvGraphicFramePr>
        <p:xfrm>
          <a:off x="364700" y="1063675"/>
          <a:ext cx="3000000" cy="3000000"/>
        </p:xfrm>
        <a:graphic>
          <a:graphicData uri="http://schemas.openxmlformats.org/drawingml/2006/table">
            <a:tbl>
              <a:tblPr>
                <a:noFill/>
                <a:tableStyleId>{75958287-2140-4B30-A756-09D626861407}</a:tableStyleId>
              </a:tblPr>
              <a:tblGrid>
                <a:gridCol w="4203000"/>
                <a:gridCol w="4203000"/>
              </a:tblGrid>
              <a:tr h="1756125">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Indirect Impact to Business Outcomes →  2nd class status</a:t>
                      </a:r>
                      <a:endParaRPr b="1">
                        <a:solidFill>
                          <a:schemeClr val="lt1"/>
                        </a:solidFill>
                        <a:latin typeface="Inter"/>
                        <a:ea typeface="Inter"/>
                        <a:cs typeface="Inter"/>
                        <a:sym typeface="Inter"/>
                      </a:endParaRPr>
                    </a:p>
                  </a:txBody>
                  <a:tcPr marT="274300" marB="274300" marR="914400" marL="9144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Value is not Static → </a:t>
                      </a:r>
                      <a:r>
                        <a:rPr b="1" lang="en">
                          <a:solidFill>
                            <a:schemeClr val="lt1"/>
                          </a:solidFill>
                          <a:latin typeface="Inter"/>
                          <a:ea typeface="Inter"/>
                          <a:cs typeface="Inter"/>
                          <a:sym typeface="Inter"/>
                        </a:rPr>
                        <a:t>Unclear on investment needed and the urgency</a:t>
                      </a:r>
                      <a:endParaRPr b="1">
                        <a:solidFill>
                          <a:schemeClr val="lt1"/>
                        </a:solidFill>
                        <a:latin typeface="Inter"/>
                        <a:ea typeface="Inter"/>
                        <a:cs typeface="Inter"/>
                        <a:sym typeface="Inter"/>
                      </a:endParaRPr>
                    </a:p>
                    <a:p>
                      <a:pPr indent="0" lvl="0" marL="0" rtl="0" algn="ctr">
                        <a:spcBef>
                          <a:spcPts val="0"/>
                        </a:spcBef>
                        <a:spcAft>
                          <a:spcPts val="0"/>
                        </a:spcAft>
                        <a:buNone/>
                      </a:pPr>
                      <a:r>
                        <a:t/>
                      </a:r>
                      <a:endParaRPr b="1">
                        <a:solidFill>
                          <a:schemeClr val="lt1"/>
                        </a:solidFill>
                        <a:latin typeface="Inter"/>
                        <a:ea typeface="Inter"/>
                        <a:cs typeface="Inter"/>
                        <a:sym typeface="Inter"/>
                      </a:endParaRPr>
                    </a:p>
                  </a:txBody>
                  <a:tcPr marT="274300" marB="274300" marR="914400" marL="9144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1756125">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Hard to Quantify and Articulate → Enabler Platforms</a:t>
                      </a:r>
                      <a:endParaRPr b="1">
                        <a:solidFill>
                          <a:schemeClr val="lt1"/>
                        </a:solidFill>
                        <a:latin typeface="Inter"/>
                        <a:ea typeface="Inter"/>
                        <a:cs typeface="Inter"/>
                        <a:sym typeface="Inter"/>
                      </a:endParaRPr>
                    </a:p>
                  </a:txBody>
                  <a:tcPr marT="274300" marB="274300" marR="914400" marL="9144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Need upfront investment </a:t>
                      </a:r>
                      <a:r>
                        <a:rPr b="1" lang="en">
                          <a:solidFill>
                            <a:schemeClr val="lt1"/>
                          </a:solidFill>
                          <a:latin typeface="Inter"/>
                          <a:ea typeface="Inter"/>
                          <a:cs typeface="Inter"/>
                          <a:sym typeface="Inter"/>
                        </a:rPr>
                        <a:t> → Concerns with upfront investment</a:t>
                      </a:r>
                      <a:endParaRPr b="1">
                        <a:solidFill>
                          <a:schemeClr val="lt1"/>
                        </a:solidFill>
                        <a:latin typeface="Inter"/>
                        <a:ea typeface="Inter"/>
                        <a:cs typeface="Inter"/>
                        <a:sym typeface="Inter"/>
                      </a:endParaRPr>
                    </a:p>
                  </a:txBody>
                  <a:tcPr marT="274300" marB="274300" marR="914400" marL="9144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r>
            </a:tbl>
          </a:graphicData>
        </a:graphic>
      </p:graphicFrame>
      <p:sp>
        <p:nvSpPr>
          <p:cNvPr id="393" name="Google Shape;393;p48"/>
          <p:cNvSpPr txBox="1"/>
          <p:nvPr>
            <p:ph type="title"/>
          </p:nvPr>
        </p:nvSpPr>
        <p:spPr>
          <a:xfrm>
            <a:off x="369000" y="324125"/>
            <a:ext cx="8406000" cy="609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accent1"/>
                </a:solidFill>
              </a:rPr>
              <a:t>Value </a:t>
            </a:r>
            <a:r>
              <a:rPr lang="en" sz="2400">
                <a:solidFill>
                  <a:schemeClr val="accent1"/>
                </a:solidFill>
              </a:rPr>
              <a:t>Challenge with IDPs</a:t>
            </a:r>
            <a:endParaRPr>
              <a:solidFill>
                <a:schemeClr val="accent1"/>
              </a:solidFill>
            </a:endParaRPr>
          </a:p>
          <a:p>
            <a:pPr indent="0" lvl="0" marL="0" rtl="0" algn="l">
              <a:spcBef>
                <a:spcPts val="0"/>
              </a:spcBef>
              <a:spcAft>
                <a:spcPts val="0"/>
              </a:spcAft>
              <a:buNone/>
            </a:pPr>
            <a:r>
              <a:t/>
            </a:r>
            <a:endParaRPr/>
          </a:p>
        </p:txBody>
      </p:sp>
      <p:sp>
        <p:nvSpPr>
          <p:cNvPr id="394" name="Google Shape;394;p48"/>
          <p:cNvSpPr/>
          <p:nvPr/>
        </p:nvSpPr>
        <p:spPr>
          <a:xfrm>
            <a:off x="3774300" y="2026400"/>
            <a:ext cx="1586700" cy="1586700"/>
          </a:xfrm>
          <a:prstGeom prst="ellipse">
            <a:avLst/>
          </a:prstGeom>
          <a:solidFill>
            <a:schemeClr val="accent2"/>
          </a:solidFill>
          <a:ln cap="flat" cmpd="sng" w="7620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Inter"/>
                <a:ea typeface="Inter"/>
                <a:cs typeface="Inter"/>
                <a:sym typeface="Inter"/>
              </a:rPr>
              <a:t>Challenge</a:t>
            </a:r>
            <a:endParaRPr b="1" sz="1200">
              <a:solidFill>
                <a:schemeClr val="lt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Motorola_Master_Deck">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